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22" r:id="rId2"/>
    <p:sldId id="296" r:id="rId3"/>
    <p:sldId id="345" r:id="rId4"/>
    <p:sldId id="314" r:id="rId5"/>
    <p:sldId id="316" r:id="rId6"/>
    <p:sldId id="317" r:id="rId7"/>
    <p:sldId id="318" r:id="rId8"/>
    <p:sldId id="319" r:id="rId9"/>
    <p:sldId id="259" r:id="rId10"/>
    <p:sldId id="269" r:id="rId11"/>
    <p:sldId id="303" r:id="rId12"/>
    <p:sldId id="337" r:id="rId13"/>
    <p:sldId id="267" r:id="rId14"/>
    <p:sldId id="327" r:id="rId15"/>
    <p:sldId id="328" r:id="rId16"/>
    <p:sldId id="304" r:id="rId17"/>
    <p:sldId id="330" r:id="rId18"/>
    <p:sldId id="357" r:id="rId19"/>
    <p:sldId id="360" r:id="rId20"/>
    <p:sldId id="355" r:id="rId21"/>
    <p:sldId id="356" r:id="rId22"/>
    <p:sldId id="358" r:id="rId23"/>
    <p:sldId id="354" r:id="rId24"/>
    <p:sldId id="359" r:id="rId25"/>
    <p:sldId id="353" r:id="rId26"/>
    <p:sldId id="338" r:id="rId27"/>
    <p:sldId id="343" r:id="rId28"/>
    <p:sldId id="344" r:id="rId29"/>
    <p:sldId id="276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374" autoAdjust="0"/>
  </p:normalViewPr>
  <p:slideViewPr>
    <p:cSldViewPr snapToGrid="0">
      <p:cViewPr varScale="1">
        <p:scale>
          <a:sx n="114" d="100"/>
          <a:sy n="114" d="100"/>
        </p:scale>
        <p:origin x="138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DF3AF-E235-4A34-879A-C4AE9198CAC7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CE46B5-480F-45C0-A795-51C076EE6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03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78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9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5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79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54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93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54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89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21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65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610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591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986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873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52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865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211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755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397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74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97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73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66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68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22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09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46B5-480F-45C0-A795-51C076EE64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03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23E4-9243-4179-A477-681ADA586668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3D11-5965-42B2-AD5C-098E60D9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5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23E4-9243-4179-A477-681ADA586668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3D11-5965-42B2-AD5C-098E60D9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76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23E4-9243-4179-A477-681ADA586668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3D11-5965-42B2-AD5C-098E60D9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4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23E4-9243-4179-A477-681ADA586668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3D11-5965-42B2-AD5C-098E60D9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32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23E4-9243-4179-A477-681ADA586668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3D11-5965-42B2-AD5C-098E60D9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12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23E4-9243-4179-A477-681ADA586668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3D11-5965-42B2-AD5C-098E60D9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3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23E4-9243-4179-A477-681ADA586668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3D11-5965-42B2-AD5C-098E60D9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8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23E4-9243-4179-A477-681ADA586668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3D11-5965-42B2-AD5C-098E60D9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61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23E4-9243-4179-A477-681ADA586668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3D11-5965-42B2-AD5C-098E60D9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21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23E4-9243-4179-A477-681ADA586668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3D11-5965-42B2-AD5C-098E60D9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37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23E4-9243-4179-A477-681ADA586668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3D11-5965-42B2-AD5C-098E60D9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89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523E4-9243-4179-A477-681ADA586668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23D11-5965-42B2-AD5C-098E60D9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94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david.capek@asu.cas.cz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png"/><Relationship Id="rId5" Type="http://schemas.openxmlformats.org/officeDocument/2006/relationships/hyperlink" Target="https://shapemodels.asu.cas.cz/" TargetMode="External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su-logo-v1-en-rgb-positive-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62" y="0"/>
            <a:ext cx="3319036" cy="1413163"/>
          </a:xfrm>
          <a:prstGeom prst="rect">
            <a:avLst/>
          </a:prstGeom>
          <a:noFill/>
        </p:spPr>
      </p:pic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539553" y="550887"/>
            <a:ext cx="8091492" cy="614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endParaRPr lang="en-GB" sz="2800" dirty="0"/>
          </a:p>
          <a:p>
            <a:pPr marL="342900" indent="-342900" algn="ctr"/>
            <a:r>
              <a:rPr lang="en-GB" sz="2800" dirty="0"/>
              <a:t>Database of shape models suitable for the description of meteoroids and small monolithic asteroids</a:t>
            </a:r>
            <a:endParaRPr lang="cs-CZ" altLang="cs-CZ" sz="2000" dirty="0"/>
          </a:p>
          <a:p>
            <a:endParaRPr lang="en-GB" sz="1600" b="1" dirty="0"/>
          </a:p>
          <a:p>
            <a:pPr algn="ctr"/>
            <a:r>
              <a:rPr lang="en-GB" sz="2800" b="1" dirty="0"/>
              <a:t>https://</a:t>
            </a:r>
            <a:r>
              <a:rPr lang="cs-CZ" sz="2800" b="1" dirty="0" err="1"/>
              <a:t>shapemodels</a:t>
            </a:r>
            <a:r>
              <a:rPr lang="cs-CZ" sz="2800" b="1" dirty="0"/>
              <a:t>.</a:t>
            </a:r>
            <a:r>
              <a:rPr lang="en-GB" sz="2800" b="1" dirty="0"/>
              <a:t>asu.cas.cz</a:t>
            </a:r>
          </a:p>
          <a:p>
            <a:endParaRPr lang="en-GB" sz="1600" b="1" dirty="0"/>
          </a:p>
          <a:p>
            <a:endParaRPr lang="en-GB" sz="1600" b="1" dirty="0"/>
          </a:p>
          <a:p>
            <a:endParaRPr lang="cs-CZ" sz="1600" b="1" dirty="0"/>
          </a:p>
          <a:p>
            <a:pPr algn="ctr"/>
            <a:r>
              <a:rPr lang="en-US" sz="1400" b="1" dirty="0"/>
              <a:t>D. Čapek</a:t>
            </a:r>
            <a:r>
              <a:rPr lang="en-US" sz="1400" baseline="30000" dirty="0"/>
              <a:t>1</a:t>
            </a:r>
            <a:r>
              <a:rPr lang="en-US" sz="1400" dirty="0"/>
              <a:t>,</a:t>
            </a:r>
            <a:r>
              <a:rPr lang="cs-CZ" sz="1400" dirty="0"/>
              <a:t> J</a:t>
            </a:r>
            <a:r>
              <a:rPr lang="en-US" sz="1400" dirty="0"/>
              <a:t>. </a:t>
            </a:r>
            <a:r>
              <a:rPr lang="cs-CZ" sz="1400" dirty="0" err="1"/>
              <a:t>Haloda</a:t>
            </a:r>
            <a:r>
              <a:rPr lang="en-US" sz="1400" baseline="30000" dirty="0"/>
              <a:t>2</a:t>
            </a:r>
            <a:r>
              <a:rPr lang="cs-CZ" sz="1400" dirty="0"/>
              <a:t>, T. Henych</a:t>
            </a:r>
            <a:r>
              <a:rPr lang="en-US" sz="1400" baseline="30000" dirty="0"/>
              <a:t>1</a:t>
            </a:r>
            <a:r>
              <a:rPr lang="cs-CZ" sz="1400" dirty="0"/>
              <a:t>, </a:t>
            </a:r>
            <a:r>
              <a:rPr lang="en-US" sz="1400" dirty="0"/>
              <a:t>J. Kaiser</a:t>
            </a:r>
            <a:r>
              <a:rPr lang="cs-CZ" sz="1400" baseline="30000" dirty="0"/>
              <a:t>3</a:t>
            </a:r>
            <a:r>
              <a:rPr lang="cs-CZ" sz="1400" dirty="0"/>
              <a:t>, </a:t>
            </a:r>
            <a:r>
              <a:rPr lang="en-US" sz="1400" dirty="0"/>
              <a:t>P. </a:t>
            </a:r>
            <a:r>
              <a:rPr lang="en-US" sz="1400" dirty="0" err="1"/>
              <a:t>Koten</a:t>
            </a:r>
            <a:r>
              <a:rPr lang="cs-CZ" sz="1400" baseline="30000" dirty="0"/>
              <a:t>1</a:t>
            </a:r>
            <a:r>
              <a:rPr lang="cs-CZ" sz="1400" dirty="0"/>
              <a:t>,</a:t>
            </a:r>
            <a:r>
              <a:rPr lang="en-US" sz="1400" dirty="0"/>
              <a:t> R. Macke</a:t>
            </a:r>
            <a:r>
              <a:rPr lang="cs-CZ" sz="1400" baseline="30000" dirty="0"/>
              <a:t>4</a:t>
            </a:r>
            <a:r>
              <a:rPr lang="cs-CZ" sz="1400" dirty="0"/>
              <a:t>, J</a:t>
            </a:r>
            <a:r>
              <a:rPr lang="en-US" sz="1400" dirty="0"/>
              <a:t>. </a:t>
            </a:r>
            <a:r>
              <a:rPr lang="en-US" sz="1400" dirty="0" err="1"/>
              <a:t>Pachman</a:t>
            </a:r>
            <a:r>
              <a:rPr lang="cs-CZ" sz="1400" baseline="30000" dirty="0"/>
              <a:t>5</a:t>
            </a:r>
            <a:r>
              <a:rPr lang="cs-CZ" sz="1400" dirty="0"/>
              <a:t>, M. Petřík</a:t>
            </a:r>
            <a:r>
              <a:rPr lang="cs-CZ" sz="1400" baseline="30000" dirty="0"/>
              <a:t>3</a:t>
            </a:r>
            <a:r>
              <a:rPr lang="cs-CZ" sz="1400" dirty="0"/>
              <a:t>, M. Schimmerohn</a:t>
            </a:r>
            <a:r>
              <a:rPr lang="cs-CZ" sz="1400" baseline="30000" dirty="0"/>
              <a:t>6</a:t>
            </a:r>
            <a:r>
              <a:rPr lang="cs-CZ" sz="1400" dirty="0"/>
              <a:t>,</a:t>
            </a:r>
            <a:r>
              <a:rPr lang="en-US" sz="1400" dirty="0"/>
              <a:t> Z. </a:t>
            </a:r>
            <a:r>
              <a:rPr lang="cs-CZ" sz="1400" dirty="0"/>
              <a:t>Štubianová</a:t>
            </a:r>
            <a:r>
              <a:rPr lang="cs-CZ" sz="1400" baseline="30000" dirty="0"/>
              <a:t>3</a:t>
            </a:r>
            <a:r>
              <a:rPr lang="cs-CZ" sz="1400" dirty="0"/>
              <a:t>, E. Watson</a:t>
            </a:r>
            <a:r>
              <a:rPr lang="cs-CZ" sz="1400" baseline="30000" dirty="0"/>
              <a:t> 6</a:t>
            </a:r>
            <a:r>
              <a:rPr lang="cs-CZ" sz="1400" dirty="0"/>
              <a:t>, and Tomáš Zikmund</a:t>
            </a:r>
            <a:r>
              <a:rPr lang="cs-CZ" sz="1400" baseline="30000" dirty="0"/>
              <a:t>3</a:t>
            </a:r>
            <a:endParaRPr lang="en-GB" sz="1400" baseline="30000" dirty="0"/>
          </a:p>
          <a:p>
            <a:pPr algn="ctr"/>
            <a:endParaRPr lang="cs-CZ" sz="1400" dirty="0"/>
          </a:p>
          <a:p>
            <a:endParaRPr lang="en-US" sz="900" baseline="30000" dirty="0"/>
          </a:p>
          <a:p>
            <a:r>
              <a:rPr lang="en-US" sz="1200" baseline="30000" dirty="0"/>
              <a:t>1</a:t>
            </a:r>
            <a:r>
              <a:rPr lang="cs-CZ" sz="1200" dirty="0"/>
              <a:t> A</a:t>
            </a:r>
            <a:r>
              <a:rPr lang="en-US" sz="1200" dirty="0" err="1"/>
              <a:t>stronomical</a:t>
            </a:r>
            <a:r>
              <a:rPr lang="en-US" sz="1200" dirty="0"/>
              <a:t> Institute ASCR, </a:t>
            </a:r>
            <a:r>
              <a:rPr lang="en-US" sz="1200" dirty="0" err="1"/>
              <a:t>Ondřejov</a:t>
            </a:r>
            <a:r>
              <a:rPr lang="en-US" sz="1200" dirty="0"/>
              <a:t>, Czechia (</a:t>
            </a:r>
            <a:r>
              <a:rPr lang="en-US" sz="1200" dirty="0">
                <a:hlinkClick r:id="rId4"/>
              </a:rPr>
              <a:t>david.capek@asu.cas.cz</a:t>
            </a:r>
            <a:r>
              <a:rPr lang="cs-CZ" sz="1200" dirty="0"/>
              <a:t>)</a:t>
            </a:r>
          </a:p>
          <a:p>
            <a:r>
              <a:rPr lang="fi-FI" sz="1200" baseline="30000" dirty="0"/>
              <a:t>2</a:t>
            </a:r>
            <a:r>
              <a:rPr lang="cs-CZ" sz="1200" dirty="0"/>
              <a:t> Czech </a:t>
            </a:r>
            <a:r>
              <a:rPr lang="cs-CZ" sz="1200" dirty="0" err="1"/>
              <a:t>Geological</a:t>
            </a:r>
            <a:r>
              <a:rPr lang="cs-CZ" sz="1200" dirty="0"/>
              <a:t> </a:t>
            </a:r>
            <a:r>
              <a:rPr lang="cs-CZ" sz="1200" dirty="0" err="1"/>
              <a:t>Survey</a:t>
            </a:r>
            <a:r>
              <a:rPr lang="fi-FI" sz="1200" dirty="0"/>
              <a:t>, </a:t>
            </a:r>
            <a:r>
              <a:rPr lang="cs-CZ" sz="1200" dirty="0"/>
              <a:t>Praha, </a:t>
            </a:r>
            <a:r>
              <a:rPr lang="cs-CZ" sz="1200" dirty="0" err="1"/>
              <a:t>Czechia</a:t>
            </a:r>
            <a:endParaRPr lang="cs-CZ" sz="1200" dirty="0"/>
          </a:p>
          <a:p>
            <a:r>
              <a:rPr lang="cs-CZ" sz="1200" baseline="30000" dirty="0"/>
              <a:t>3</a:t>
            </a:r>
            <a:r>
              <a:rPr lang="cs-CZ" sz="1200" dirty="0"/>
              <a:t> </a:t>
            </a:r>
            <a:r>
              <a:rPr lang="en-US" sz="1200" dirty="0"/>
              <a:t>CEITEC </a:t>
            </a:r>
            <a:r>
              <a:rPr lang="cs-CZ" sz="1200" dirty="0"/>
              <a:t> </a:t>
            </a:r>
            <a:r>
              <a:rPr lang="en-US" sz="1200" dirty="0"/>
              <a:t>Brno University of Technology</a:t>
            </a:r>
            <a:r>
              <a:rPr lang="fi-FI" sz="1200" dirty="0"/>
              <a:t>, </a:t>
            </a:r>
            <a:r>
              <a:rPr lang="cs-CZ" sz="1200" dirty="0"/>
              <a:t>Brno, </a:t>
            </a:r>
            <a:r>
              <a:rPr lang="cs-CZ" sz="1200" dirty="0" err="1"/>
              <a:t>Czechia</a:t>
            </a:r>
            <a:endParaRPr lang="cs-CZ" sz="1200" dirty="0"/>
          </a:p>
          <a:p>
            <a:r>
              <a:rPr lang="cs-CZ" sz="1200" baseline="30000" dirty="0"/>
              <a:t>4</a:t>
            </a:r>
            <a:r>
              <a:rPr lang="cs-CZ" sz="1200" dirty="0"/>
              <a:t> V</a:t>
            </a:r>
            <a:r>
              <a:rPr lang="en-US" sz="1200" dirty="0" err="1"/>
              <a:t>atican</a:t>
            </a:r>
            <a:r>
              <a:rPr lang="en-US" sz="1200" dirty="0"/>
              <a:t> Observatory, Vatican Cit</a:t>
            </a:r>
            <a:r>
              <a:rPr lang="cs-CZ" sz="1200" dirty="0"/>
              <a:t>y</a:t>
            </a:r>
          </a:p>
          <a:p>
            <a:r>
              <a:rPr lang="cs-CZ" sz="1200" baseline="30000" dirty="0"/>
              <a:t>5</a:t>
            </a:r>
            <a:r>
              <a:rPr lang="cs-CZ" sz="1200" dirty="0"/>
              <a:t> U</a:t>
            </a:r>
            <a:r>
              <a:rPr lang="en-US" sz="1200" dirty="0" err="1"/>
              <a:t>niversity</a:t>
            </a:r>
            <a:r>
              <a:rPr lang="en-US" sz="1200" dirty="0"/>
              <a:t> of Pardubice, Pardubice, </a:t>
            </a:r>
            <a:r>
              <a:rPr lang="en-US" sz="1200" dirty="0" err="1"/>
              <a:t>Czechi</a:t>
            </a:r>
            <a:r>
              <a:rPr lang="cs-CZ" sz="1200" dirty="0"/>
              <a:t>a</a:t>
            </a:r>
          </a:p>
          <a:p>
            <a:r>
              <a:rPr lang="cs-CZ" sz="1200" baseline="30000" dirty="0"/>
              <a:t>6</a:t>
            </a:r>
            <a:r>
              <a:rPr lang="cs-CZ" sz="1200" dirty="0"/>
              <a:t> </a:t>
            </a:r>
            <a:r>
              <a:rPr lang="cs-CZ" sz="1200" dirty="0" err="1"/>
              <a:t>Fraunhofer</a:t>
            </a:r>
            <a:r>
              <a:rPr lang="cs-CZ" sz="1200" dirty="0"/>
              <a:t> institute </a:t>
            </a:r>
            <a:r>
              <a:rPr lang="cs-CZ" sz="1200" dirty="0" err="1"/>
              <a:t>for</a:t>
            </a:r>
            <a:r>
              <a:rPr lang="cs-CZ" sz="1200" dirty="0"/>
              <a:t> </a:t>
            </a:r>
            <a:r>
              <a:rPr lang="cs-CZ" sz="1200" dirty="0" err="1"/>
              <a:t>High</a:t>
            </a:r>
            <a:r>
              <a:rPr lang="cs-CZ" sz="1200" dirty="0"/>
              <a:t>-Speed Dynamics, EMI, </a:t>
            </a:r>
            <a:r>
              <a:rPr lang="cs-CZ" sz="1200" dirty="0" err="1"/>
              <a:t>Freiburg</a:t>
            </a:r>
            <a:r>
              <a:rPr lang="cs-CZ" sz="1200" dirty="0"/>
              <a:t>, Germany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588107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dirty="0" err="1"/>
              <a:t>Contact</a:t>
            </a:r>
            <a:r>
              <a:rPr lang="cs-CZ" sz="3600" dirty="0"/>
              <a:t> </a:t>
            </a:r>
            <a:r>
              <a:rPr lang="cs-CZ" sz="3600" dirty="0" err="1"/>
              <a:t>charge</a:t>
            </a:r>
            <a:r>
              <a:rPr lang="cs-CZ" sz="3600" dirty="0"/>
              <a:t> </a:t>
            </a:r>
            <a:r>
              <a:rPr lang="cs-CZ" sz="3600" dirty="0" err="1"/>
              <a:t>technique</a:t>
            </a:r>
            <a:endParaRPr lang="en-US" sz="3600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75030" y="5552749"/>
            <a:ext cx="5940187" cy="1046181"/>
          </a:xfrm>
        </p:spPr>
        <p:txBody>
          <a:bodyPr>
            <a:normAutofit/>
          </a:bodyPr>
          <a:lstStyle/>
          <a:p>
            <a:r>
              <a:rPr lang="cs-CZ" altLang="cs-CZ" sz="2000" dirty="0" err="1"/>
              <a:t>Hypervelocity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impact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simulated</a:t>
            </a:r>
            <a:r>
              <a:rPr lang="cs-CZ" altLang="cs-CZ" sz="2000" dirty="0"/>
              <a:t> by b</a:t>
            </a:r>
            <a:r>
              <a:rPr lang="en-US" altLang="cs-CZ" sz="2000" dirty="0"/>
              <a:t>lasting the sample with a plastic</a:t>
            </a:r>
            <a:r>
              <a:rPr lang="cs-CZ" altLang="cs-CZ" sz="2000" dirty="0"/>
              <a:t> </a:t>
            </a:r>
            <a:r>
              <a:rPr lang="en-US" altLang="cs-CZ" sz="2000" dirty="0"/>
              <a:t>explosive</a:t>
            </a:r>
            <a:endParaRPr lang="en-GB" altLang="cs-CZ" sz="2000" dirty="0"/>
          </a:p>
          <a:p>
            <a:r>
              <a:rPr lang="cs-CZ" altLang="cs-CZ" sz="2000" dirty="0"/>
              <a:t>Not much </a:t>
            </a:r>
            <a:r>
              <a:rPr lang="cs-CZ" altLang="cs-CZ" sz="2000" dirty="0" err="1"/>
              <a:t>expensive</a:t>
            </a:r>
            <a:r>
              <a:rPr lang="en-GB" altLang="cs-CZ" sz="2000" dirty="0"/>
              <a:t>… </a:t>
            </a:r>
            <a:r>
              <a:rPr lang="cs-CZ" altLang="cs-CZ" sz="2000" dirty="0"/>
              <a:t> </a:t>
            </a:r>
            <a:r>
              <a:rPr lang="en-US" altLang="cs-CZ" sz="2000" dirty="0"/>
              <a:t>&lt;</a:t>
            </a:r>
            <a:r>
              <a:rPr lang="cs-CZ" altLang="cs-CZ" sz="2000" dirty="0"/>
              <a:t>150 EUR per shot</a:t>
            </a:r>
            <a:endParaRPr lang="en-GB" alt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37" y="1029510"/>
            <a:ext cx="2686224" cy="20136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175" y="1029510"/>
            <a:ext cx="2633930" cy="2015676"/>
          </a:xfrm>
          <a:prstGeom prst="rect">
            <a:avLst/>
          </a:prstGeom>
        </p:spPr>
      </p:pic>
      <p:pic>
        <p:nvPicPr>
          <p:cNvPr id="6146" name="Picture 2" descr="https://png2.cleanpng.com/sh/696a2c24d78ee8db963f9ffbd84a064e/L0KzQYm3U8I2N6tnj5H0aYP2gLBuTgRzcZ9ujOs2dIPkgn7pjB1jaV5zjdV1ZXH1PcjsggBwdl5zjdV1ZXH1PbbBkPxwe5p0ReZybXWwcrF0gr02aZM8edU8MEPldobrUr4yQWE1S6M7NUG4QoKCWMY3OGk3TKcBLoDxd1==/kisspng-trinity-tsar-bomba-nuclear-weapon-nuclear-explosio-time-bomb-5ab7ac303bf5d2.19003125152198660824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531" y="1029632"/>
            <a:ext cx="3031918" cy="201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423925" y="3050538"/>
            <a:ext cx="1067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Semtex 1A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413373" y="3043211"/>
            <a:ext cx="2315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Drilled</a:t>
            </a:r>
            <a:r>
              <a:rPr lang="cs-CZ" sz="1600" dirty="0"/>
              <a:t> </a:t>
            </a:r>
            <a:r>
              <a:rPr lang="en-US" sz="1600" dirty="0"/>
              <a:t>hole in the sample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081280" y="3050490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shot</a:t>
            </a:r>
          </a:p>
        </p:txBody>
      </p:sp>
      <p:pic>
        <p:nvPicPr>
          <p:cNvPr id="3" name="Obrázek 5">
            <a:extLst>
              <a:ext uri="{FF2B5EF4-FFF2-40B4-BE49-F238E27FC236}">
                <a16:creationId xmlns:a16="http://schemas.microsoft.com/office/drawing/2014/main" id="{6ECAE5C9-750B-7B60-08C3-A1B9F1CFB4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42545"/>
          <a:stretch/>
        </p:blipFill>
        <p:spPr>
          <a:xfrm>
            <a:off x="3236387" y="1029510"/>
            <a:ext cx="2631701" cy="20160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4032AF7-8B30-CA6A-9A7F-54A8B45F5C3C}"/>
              </a:ext>
            </a:extLst>
          </p:cNvPr>
          <p:cNvCxnSpPr/>
          <p:nvPr/>
        </p:nvCxnSpPr>
        <p:spPr>
          <a:xfrm>
            <a:off x="1876301" y="2137558"/>
            <a:ext cx="2434442" cy="130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ulka 1">
            <a:extLst>
              <a:ext uri="{FF2B5EF4-FFF2-40B4-BE49-F238E27FC236}">
                <a16:creationId xmlns:a16="http://schemas.microsoft.com/office/drawing/2014/main" id="{86AA210E-4B02-E873-8F4D-55B67A49DD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268393"/>
              </p:ext>
            </p:extLst>
          </p:nvPr>
        </p:nvGraphicFramePr>
        <p:xfrm>
          <a:off x="451260" y="3487022"/>
          <a:ext cx="5508000" cy="1656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0992">
                  <a:extLst>
                    <a:ext uri="{9D8B030D-6E8A-4147-A177-3AD203B41FA5}">
                      <a16:colId xmlns:a16="http://schemas.microsoft.com/office/drawing/2014/main" val="1420010162"/>
                    </a:ext>
                  </a:extLst>
                </a:gridCol>
                <a:gridCol w="1072336">
                  <a:extLst>
                    <a:ext uri="{9D8B030D-6E8A-4147-A177-3AD203B41FA5}">
                      <a16:colId xmlns:a16="http://schemas.microsoft.com/office/drawing/2014/main" val="2638580875"/>
                    </a:ext>
                  </a:extLst>
                </a:gridCol>
                <a:gridCol w="1072336">
                  <a:extLst>
                    <a:ext uri="{9D8B030D-6E8A-4147-A177-3AD203B41FA5}">
                      <a16:colId xmlns:a16="http://schemas.microsoft.com/office/drawing/2014/main" val="536086723"/>
                    </a:ext>
                  </a:extLst>
                </a:gridCol>
                <a:gridCol w="1072336">
                  <a:extLst>
                    <a:ext uri="{9D8B030D-6E8A-4147-A177-3AD203B41FA5}">
                      <a16:colId xmlns:a16="http://schemas.microsoft.com/office/drawing/2014/main" val="16226606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err="1">
                          <a:solidFill>
                            <a:schemeClr val="tx1"/>
                          </a:solidFill>
                        </a:rPr>
                        <a:t>Contact</a:t>
                      </a: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dirty="0" err="1">
                          <a:solidFill>
                            <a:schemeClr val="tx1"/>
                          </a:solidFill>
                        </a:rPr>
                        <a:t>charge</a:t>
                      </a:r>
                      <a:r>
                        <a:rPr lang="cs-CZ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baseline="0" dirty="0" err="1">
                          <a:solidFill>
                            <a:schemeClr val="tx1"/>
                          </a:solidFill>
                        </a:rPr>
                        <a:t>technique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 m</a:t>
                      </a:r>
                      <a:r>
                        <a:rPr lang="cs-CZ" dirty="0" err="1"/>
                        <a:t>ass</a:t>
                      </a:r>
                      <a:endParaRPr lang="cs-CZ" dirty="0"/>
                    </a:p>
                    <a:p>
                      <a:pPr algn="ctr"/>
                      <a:r>
                        <a:rPr lang="cs-CZ" dirty="0"/>
                        <a:t>(g)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Explosive</a:t>
                      </a:r>
                      <a:r>
                        <a:rPr lang="cs-CZ" dirty="0"/>
                        <a:t>       </a:t>
                      </a:r>
                      <a:r>
                        <a:rPr lang="cs-CZ" dirty="0" err="1"/>
                        <a:t>mass</a:t>
                      </a:r>
                      <a:endParaRPr lang="cs-CZ" dirty="0"/>
                    </a:p>
                    <a:p>
                      <a:pPr algn="ctr"/>
                      <a:r>
                        <a:rPr lang="cs-CZ" dirty="0"/>
                        <a:t>(g)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Specific</a:t>
                      </a:r>
                      <a:r>
                        <a:rPr lang="cs-CZ" dirty="0"/>
                        <a:t>   </a:t>
                      </a:r>
                      <a:r>
                        <a:rPr lang="cs-CZ" dirty="0" err="1"/>
                        <a:t>energy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(</a:t>
                      </a:r>
                      <a:r>
                        <a:rPr lang="cs-CZ" dirty="0" err="1"/>
                        <a:t>kJ</a:t>
                      </a:r>
                      <a:r>
                        <a:rPr lang="cs-CZ" dirty="0"/>
                        <a:t>/kg)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76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NWA 869</a:t>
                      </a:r>
                      <a:r>
                        <a:rPr lang="en-US" dirty="0"/>
                        <a:t>, L02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2.11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13.4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28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Tephriphonolite</a:t>
                      </a:r>
                      <a:r>
                        <a:rPr lang="en-GB" dirty="0"/>
                        <a:t> T01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  9.0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488522"/>
                  </a:ext>
                </a:extLst>
              </a:tr>
            </a:tbl>
          </a:graphicData>
        </a:graphic>
      </p:graphicFrame>
      <p:pic>
        <p:nvPicPr>
          <p:cNvPr id="14" name="Obrázek 5">
            <a:extLst>
              <a:ext uri="{FF2B5EF4-FFF2-40B4-BE49-F238E27FC236}">
                <a16:creationId xmlns:a16="http://schemas.microsoft.com/office/drawing/2014/main" id="{59E83F88-CF87-15E9-86D7-39FC924868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6434" y="3541689"/>
            <a:ext cx="2405867" cy="320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6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dirty="0" err="1"/>
              <a:t>Contact</a:t>
            </a:r>
            <a:r>
              <a:rPr lang="cs-CZ" sz="3600" dirty="0"/>
              <a:t> </a:t>
            </a:r>
            <a:r>
              <a:rPr lang="cs-CZ" sz="3600" dirty="0" err="1"/>
              <a:t>charge</a:t>
            </a:r>
            <a:r>
              <a:rPr lang="cs-CZ" sz="3600" dirty="0"/>
              <a:t> </a:t>
            </a:r>
            <a:r>
              <a:rPr lang="cs-CZ" sz="3600" dirty="0" err="1"/>
              <a:t>technique</a:t>
            </a:r>
            <a:endParaRPr lang="en-US" sz="3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37" y="1745673"/>
            <a:ext cx="3046021" cy="406136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9AF5D68-0696-1D3B-96D7-A3F58E7455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42" y="1745673"/>
            <a:ext cx="3046021" cy="4061361"/>
          </a:xfrm>
          <a:prstGeom prst="rect">
            <a:avLst/>
          </a:prstGeom>
        </p:spPr>
      </p:pic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C50D3083-D370-E5A0-B6FC-3321CE6DD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767" y="1209160"/>
            <a:ext cx="8230342" cy="5346019"/>
          </a:xfrm>
        </p:spPr>
        <p:txBody>
          <a:bodyPr>
            <a:normAutofit/>
          </a:bodyPr>
          <a:lstStyle/>
          <a:p>
            <a:r>
              <a:rPr lang="en-GB" altLang="cs-CZ" sz="1800" dirty="0"/>
              <a:t>The chamber was covered by padding to prevent secondary fragmentations.</a:t>
            </a:r>
          </a:p>
        </p:txBody>
      </p:sp>
    </p:spTree>
    <p:extLst>
      <p:ext uri="{BB962C8B-B14F-4D97-AF65-F5344CB8AC3E}">
        <p14:creationId xmlns:p14="http://schemas.microsoft.com/office/powerpoint/2010/main" val="2540274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dirty="0" err="1"/>
              <a:t>Impact</a:t>
            </a:r>
            <a:r>
              <a:rPr lang="cs-CZ" sz="3600" dirty="0"/>
              <a:t> </a:t>
            </a:r>
            <a:r>
              <a:rPr lang="cs-CZ" sz="3600" dirty="0" err="1"/>
              <a:t>of</a:t>
            </a:r>
            <a:r>
              <a:rPr lang="cs-CZ" sz="3600" dirty="0"/>
              <a:t> h</a:t>
            </a:r>
            <a:r>
              <a:rPr lang="en-US" sz="3600" dirty="0" err="1"/>
              <a:t>ypervelocity</a:t>
            </a:r>
            <a:r>
              <a:rPr lang="en-US" sz="3600" dirty="0"/>
              <a:t> </a:t>
            </a:r>
            <a:r>
              <a:rPr lang="cs-CZ" sz="3600" dirty="0" err="1"/>
              <a:t>projectile</a:t>
            </a:r>
            <a:endParaRPr lang="en-US" sz="3600" dirty="0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88" y="1316038"/>
            <a:ext cx="7829550" cy="211455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850" y="3832106"/>
            <a:ext cx="3837088" cy="2544820"/>
          </a:xfrm>
          <a:prstGeom prst="rect">
            <a:avLst/>
          </a:prstGeom>
        </p:spPr>
      </p:pic>
      <p:cxnSp>
        <p:nvCxnSpPr>
          <p:cNvPr id="21" name="Přímá spojnice 20"/>
          <p:cNvCxnSpPr/>
          <p:nvPr/>
        </p:nvCxnSpPr>
        <p:spPr>
          <a:xfrm flipV="1">
            <a:off x="4583850" y="3291840"/>
            <a:ext cx="2372905" cy="5402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8302752" y="3291840"/>
            <a:ext cx="118186" cy="5402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Zástupný symbol pro obsah 2"/>
          <p:cNvSpPr>
            <a:spLocks noGrp="1"/>
          </p:cNvSpPr>
          <p:nvPr>
            <p:ph idx="1"/>
          </p:nvPr>
        </p:nvSpPr>
        <p:spPr>
          <a:xfrm>
            <a:off x="438454" y="3834400"/>
            <a:ext cx="3955200" cy="2221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2000" dirty="0" err="1"/>
              <a:t>Two-stage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light-gas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gun</a:t>
            </a:r>
            <a:r>
              <a:rPr lang="en-US" altLang="cs-CZ" sz="2000" dirty="0"/>
              <a:t>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Fraunhoffer</a:t>
            </a:r>
            <a:r>
              <a:rPr lang="cs-CZ" altLang="cs-CZ" sz="2000" dirty="0"/>
              <a:t> EMI, </a:t>
            </a:r>
            <a:r>
              <a:rPr lang="cs-CZ" altLang="cs-CZ" sz="2000" dirty="0" err="1"/>
              <a:t>Freiburg</a:t>
            </a:r>
            <a:r>
              <a:rPr lang="cs-CZ" altLang="cs-CZ" sz="2000" dirty="0"/>
              <a:t>)</a:t>
            </a:r>
          </a:p>
          <a:p>
            <a:pPr lvl="1"/>
            <a:r>
              <a:rPr lang="en-US" sz="2000" dirty="0"/>
              <a:t>o</a:t>
            </a:r>
            <a:r>
              <a:rPr lang="cs-CZ" sz="2000" dirty="0"/>
              <a:t>ne shot </a:t>
            </a:r>
            <a:r>
              <a:rPr lang="en-US" sz="2000" dirty="0"/>
              <a:t>~ 3800 EUR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en-US" sz="2000" dirty="0"/>
              <a:t>L01 target</a:t>
            </a:r>
            <a:r>
              <a:rPr lang="cs-CZ" sz="2000" dirty="0"/>
              <a:t> </a:t>
            </a:r>
            <a:r>
              <a:rPr lang="en-US" sz="2000" dirty="0"/>
              <a:t>(853 g of NWA869)</a:t>
            </a:r>
            <a:endParaRPr lang="cs-CZ" sz="2000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759638" y="3028496"/>
            <a:ext cx="43428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Poelchau</a:t>
            </a:r>
            <a:r>
              <a:rPr lang="en-US" sz="1100" dirty="0"/>
              <a:t> et al. 2013, </a:t>
            </a:r>
            <a:r>
              <a:rPr lang="en-US" sz="1100" i="1" dirty="0" err="1"/>
              <a:t>Meteoritics</a:t>
            </a:r>
            <a:r>
              <a:rPr lang="en-US" sz="1100" i="1" dirty="0"/>
              <a:t> &amp; Planetary Science </a:t>
            </a:r>
            <a:r>
              <a:rPr lang="en-US" sz="1100" b="1" dirty="0"/>
              <a:t>48</a:t>
            </a:r>
            <a:r>
              <a:rPr lang="en-US" sz="1100" dirty="0"/>
              <a:t>, Fig.1, </a:t>
            </a:r>
            <a:r>
              <a:rPr lang="cs-CZ" sz="1100" dirty="0" err="1"/>
              <a:t>modified</a:t>
            </a:r>
            <a:r>
              <a:rPr lang="cs-CZ" sz="1100" dirty="0"/>
              <a:t>.</a:t>
            </a:r>
            <a:endParaRPr lang="en-US" sz="1100" dirty="0"/>
          </a:p>
        </p:txBody>
      </p:sp>
      <p:cxnSp>
        <p:nvCxnSpPr>
          <p:cNvPr id="29" name="Přímá spojnice se šipkou 28"/>
          <p:cNvCxnSpPr>
            <a:cxnSpLocks/>
          </p:cNvCxnSpPr>
          <p:nvPr/>
        </p:nvCxnSpPr>
        <p:spPr>
          <a:xfrm flipV="1">
            <a:off x="3645725" y="5113325"/>
            <a:ext cx="2725814" cy="3374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996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dirty="0"/>
              <a:t>H</a:t>
            </a:r>
            <a:r>
              <a:rPr lang="en-US" sz="3600" dirty="0" err="1"/>
              <a:t>ypervelocity</a:t>
            </a:r>
            <a:r>
              <a:rPr lang="en-US" sz="3600" dirty="0"/>
              <a:t> impact fragmentation</a:t>
            </a:r>
          </a:p>
        </p:txBody>
      </p:sp>
      <p:pic>
        <p:nvPicPr>
          <p:cNvPr id="3" name="EMIfragmentationNWA86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1438"/>
            <a:ext cx="91440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4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Selection of fragments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386867" y="1132181"/>
                <a:ext cx="2884833" cy="818538"/>
              </a:xfrm>
            </p:spPr>
            <p:txBody>
              <a:bodyPr>
                <a:normAutofit/>
              </a:bodyPr>
              <a:lstStyle/>
              <a:p>
                <a:r>
                  <a:rPr lang="en-GB" altLang="cs-CZ" sz="2000" dirty="0"/>
                  <a:t>m</a:t>
                </a:r>
                <a:r>
                  <a:rPr lang="cs-CZ" altLang="cs-CZ" sz="2000" dirty="0" err="1"/>
                  <a:t>ass</a:t>
                </a:r>
                <a:r>
                  <a:rPr lang="cs-CZ" altLang="cs-CZ" sz="2000" dirty="0"/>
                  <a:t> </a:t>
                </a:r>
                <a14:m>
                  <m:oMath xmlns:m="http://schemas.openxmlformats.org/officeDocument/2006/math">
                    <m:r>
                      <a:rPr lang="cs-CZ" altLang="cs-CZ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cs-CZ" sz="2000" dirty="0"/>
                  <a:t> 0.2 g</a:t>
                </a:r>
              </a:p>
              <a:p>
                <a:r>
                  <a:rPr lang="en-US" altLang="cs-CZ" sz="2000" dirty="0"/>
                  <a:t>no white color</a:t>
                </a:r>
                <a:endParaRPr lang="cs-CZ" altLang="cs-CZ" sz="2000" dirty="0"/>
              </a:p>
            </p:txBody>
          </p:sp>
        </mc:Choice>
        <mc:Fallback xmlns="">
          <p:sp>
            <p:nvSpPr>
              <p:cNvPr id="8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6867" y="1132181"/>
                <a:ext cx="2884833" cy="818538"/>
              </a:xfrm>
              <a:blipFill>
                <a:blip r:embed="rId3"/>
                <a:stretch>
                  <a:fillRect l="-1899" t="-8209" b="-74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587840A-9ACB-8F84-1B5D-7B8E8709A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528" y="1112659"/>
            <a:ext cx="6344874" cy="475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58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Selection of fragments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26E3AF-2056-6DAB-048A-864435677E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06" y="1316038"/>
            <a:ext cx="6906938" cy="51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4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dirty="0" err="1"/>
              <a:t>Digitization</a:t>
            </a:r>
            <a:r>
              <a:rPr lang="en-GB" sz="3600" dirty="0"/>
              <a:t> by X-ray CT</a:t>
            </a:r>
            <a:endParaRPr lang="en-US" sz="3600" dirty="0"/>
          </a:p>
        </p:txBody>
      </p:sp>
      <p:pic>
        <p:nvPicPr>
          <p:cNvPr id="14" name="CT_tubus_C">
            <a:hlinkClick r:id="" action="ppaction://media"/>
            <a:extLst>
              <a:ext uri="{FF2B5EF4-FFF2-40B4-BE49-F238E27FC236}">
                <a16:creationId xmlns:a16="http://schemas.microsoft.com/office/drawing/2014/main" id="{AEBCEBA8-0A98-85B2-9065-ADD5D90B8C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1375" y="890776"/>
            <a:ext cx="5763236" cy="5815739"/>
          </a:xfrm>
          <a:prstGeom prst="rect">
            <a:avLst/>
          </a:prstGeom>
        </p:spPr>
      </p:pic>
      <p:pic>
        <p:nvPicPr>
          <p:cNvPr id="2" name="Obrázek 2">
            <a:extLst>
              <a:ext uri="{FF2B5EF4-FFF2-40B4-BE49-F238E27FC236}">
                <a16:creationId xmlns:a16="http://schemas.microsoft.com/office/drawing/2014/main" id="{F5AC36EA-25D6-F157-BDC6-500C4BBD59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6" y="3429000"/>
            <a:ext cx="2921227" cy="2190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B35CBA-B8ED-0028-26BD-1C43F58FD76B}"/>
              </a:ext>
            </a:extLst>
          </p:cNvPr>
          <p:cNvSpPr txBox="1"/>
          <p:nvPr/>
        </p:nvSpPr>
        <p:spPr>
          <a:xfrm>
            <a:off x="140756" y="5823592"/>
            <a:ext cx="29212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800" dirty="0" err="1"/>
              <a:t>Laboratory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X-</a:t>
            </a:r>
            <a:r>
              <a:rPr lang="cs-CZ" sz="1800" dirty="0" err="1"/>
              <a:t>ray</a:t>
            </a:r>
            <a:r>
              <a:rPr lang="cs-CZ" sz="1800" dirty="0"/>
              <a:t> </a:t>
            </a:r>
            <a:r>
              <a:rPr lang="cs-CZ" sz="1800" dirty="0" err="1"/>
              <a:t>micro</a:t>
            </a:r>
            <a:r>
              <a:rPr lang="cs-CZ" sz="1800" dirty="0"/>
              <a:t> and nano CT, CEITEC Brno</a:t>
            </a: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Voxel size 45/55 µm</a:t>
            </a:r>
          </a:p>
          <a:p>
            <a:pPr marL="0" indent="0">
              <a:buNone/>
            </a:pPr>
            <a:r>
              <a:rPr lang="cs-CZ" sz="1800" dirty="0"/>
              <a:t> </a:t>
            </a:r>
          </a:p>
        </p:txBody>
      </p:sp>
      <p:pic>
        <p:nvPicPr>
          <p:cNvPr id="5" name="Obrázek 12">
            <a:extLst>
              <a:ext uri="{FF2B5EF4-FFF2-40B4-BE49-F238E27FC236}">
                <a16:creationId xmlns:a16="http://schemas.microsoft.com/office/drawing/2014/main" id="{6CF4D6D4-6A4C-5D02-D9DA-14E629CB20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6" y="890604"/>
            <a:ext cx="2921230" cy="219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9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Postprocessing</a:t>
            </a:r>
            <a:r>
              <a:rPr lang="cs-CZ" sz="3600" dirty="0"/>
              <a:t> – </a:t>
            </a:r>
            <a:r>
              <a:rPr lang="cs-CZ" sz="3600" dirty="0" err="1"/>
              <a:t>topological</a:t>
            </a:r>
            <a:r>
              <a:rPr lang="cs-CZ" sz="3600" dirty="0"/>
              <a:t> </a:t>
            </a:r>
            <a:r>
              <a:rPr lang="cs-CZ" sz="3600" dirty="0" err="1"/>
              <a:t>defects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F28E7B-EA5B-068E-F07B-F4963DD5D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138" y="1169719"/>
            <a:ext cx="5848257" cy="45185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3B2FBF-DB48-CE4A-A025-AC28D3A9286F}"/>
              </a:ext>
            </a:extLst>
          </p:cNvPr>
          <p:cNvSpPr txBox="1"/>
          <p:nvPr/>
        </p:nvSpPr>
        <p:spPr>
          <a:xfrm>
            <a:off x="1511138" y="3099460"/>
            <a:ext cx="65640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separate parts     non-2-manifold edge    non-2-manifold </a:t>
            </a:r>
            <a:r>
              <a:rPr lang="en-GB" dirty="0" err="1"/>
              <a:t>vertice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DBCD3-39F2-8224-7C3D-59FA1EA3A85F}"/>
              </a:ext>
            </a:extLst>
          </p:cNvPr>
          <p:cNvSpPr txBox="1"/>
          <p:nvPr/>
        </p:nvSpPr>
        <p:spPr>
          <a:xfrm>
            <a:off x="1663538" y="5353788"/>
            <a:ext cx="65640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        T-</a:t>
            </a:r>
            <a:r>
              <a:rPr lang="en-GB" dirty="0" err="1"/>
              <a:t>vertice</a:t>
            </a:r>
            <a:r>
              <a:rPr lang="en-GB" dirty="0"/>
              <a:t>        self-intersecting faces                 holes</a:t>
            </a:r>
          </a:p>
        </p:txBody>
      </p:sp>
    </p:spTree>
    <p:extLst>
      <p:ext uri="{BB962C8B-B14F-4D97-AF65-F5344CB8AC3E}">
        <p14:creationId xmlns:p14="http://schemas.microsoft.com/office/powerpoint/2010/main" val="848496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Postprocessing</a:t>
            </a:r>
            <a:r>
              <a:rPr lang="cs-CZ" sz="3600" dirty="0"/>
              <a:t> </a:t>
            </a:r>
            <a:r>
              <a:rPr lang="cs-CZ" sz="3600"/>
              <a:t>- artefacts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FD548F-ABB1-AD79-24A8-4BD2C568B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104"/>
            <a:ext cx="9144000" cy="547456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23EC394-F52C-4BD9-6E92-486C90A0E1B0}"/>
              </a:ext>
            </a:extLst>
          </p:cNvPr>
          <p:cNvCxnSpPr/>
          <p:nvPr/>
        </p:nvCxnSpPr>
        <p:spPr>
          <a:xfrm flipV="1">
            <a:off x="1021278" y="1316038"/>
            <a:ext cx="6590805" cy="4514746"/>
          </a:xfrm>
          <a:prstGeom prst="line">
            <a:avLst/>
          </a:prstGeom>
          <a:ln w="603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C9E382-1BCA-C9E0-55C1-D1E4F5681C15}"/>
              </a:ext>
            </a:extLst>
          </p:cNvPr>
          <p:cNvCxnSpPr>
            <a:cxnSpLocks/>
          </p:cNvCxnSpPr>
          <p:nvPr/>
        </p:nvCxnSpPr>
        <p:spPr>
          <a:xfrm>
            <a:off x="1021278" y="1316038"/>
            <a:ext cx="7338951" cy="4514746"/>
          </a:xfrm>
          <a:prstGeom prst="line">
            <a:avLst/>
          </a:prstGeom>
          <a:ln w="603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C9053DE2-8FED-79A0-01EF-76BE9FEB0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2843" y="1405972"/>
            <a:ext cx="1781299" cy="527417"/>
          </a:xfrm>
        </p:spPr>
        <p:txBody>
          <a:bodyPr>
            <a:normAutofit/>
          </a:bodyPr>
          <a:lstStyle/>
          <a:p>
            <a:r>
              <a:rPr lang="cs-CZ" altLang="cs-CZ" sz="2000" dirty="0"/>
              <a:t>47 </a:t>
            </a:r>
            <a:r>
              <a:rPr lang="cs-CZ" altLang="cs-CZ" sz="2000" dirty="0" err="1"/>
              <a:t>cases</a:t>
            </a:r>
            <a:endParaRPr lang="en-GB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033672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The database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22558-099A-7519-5808-06C4F9F1010F}"/>
              </a:ext>
            </a:extLst>
          </p:cNvPr>
          <p:cNvSpPr txBox="1"/>
          <p:nvPr/>
        </p:nvSpPr>
        <p:spPr>
          <a:xfrm>
            <a:off x="322773" y="1205959"/>
            <a:ext cx="35779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hlinkClick r:id="rId5"/>
              </a:rPr>
              <a:t>https://</a:t>
            </a:r>
            <a:r>
              <a:rPr lang="cs-CZ" sz="2000" dirty="0" err="1">
                <a:hlinkClick r:id="rId5"/>
              </a:rPr>
              <a:t>shapemodels</a:t>
            </a:r>
            <a:r>
              <a:rPr lang="cs-CZ" sz="2000" dirty="0">
                <a:hlinkClick r:id="rId5"/>
              </a:rPr>
              <a:t>.</a:t>
            </a:r>
            <a:r>
              <a:rPr lang="en-GB" sz="2000" dirty="0">
                <a:hlinkClick r:id="rId5"/>
              </a:rPr>
              <a:t>asu.cas.cz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868 shape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Wavefront OBJ format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principal</a:t>
            </a:r>
            <a:r>
              <a:rPr lang="cs-CZ" sz="2000" dirty="0"/>
              <a:t> axis </a:t>
            </a:r>
            <a:r>
              <a:rPr lang="cs-CZ" sz="2000" dirty="0" err="1"/>
              <a:t>coord</a:t>
            </a:r>
            <a:r>
              <a:rPr lang="cs-CZ" sz="2000" dirty="0"/>
              <a:t>. </a:t>
            </a:r>
            <a:r>
              <a:rPr lang="cs-CZ" sz="2000" dirty="0" err="1"/>
              <a:t>system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~ 20 000 – 760 000 surf. fac.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53C612-4C50-010D-28F7-ADEF7F7F37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270" y="3573575"/>
            <a:ext cx="3737521" cy="2724803"/>
          </a:xfrm>
          <a:prstGeom prst="rect">
            <a:avLst/>
          </a:prstGeom>
        </p:spPr>
      </p:pic>
      <p:pic>
        <p:nvPicPr>
          <p:cNvPr id="3" name="L01shapes_1x">
            <a:hlinkClick r:id="" action="ppaction://media"/>
            <a:extLst>
              <a:ext uri="{FF2B5EF4-FFF2-40B4-BE49-F238E27FC236}">
                <a16:creationId xmlns:a16="http://schemas.microsoft.com/office/drawing/2014/main" id="{C0662492-46C0-A0DC-DC34-AA3F0EF2BD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77034" y="1316038"/>
            <a:ext cx="4886696" cy="488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5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316038"/>
            <a:ext cx="7886700" cy="5346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cs-CZ" sz="2000" u="sng" dirty="0">
                <a:solidFill>
                  <a:schemeClr val="accent5"/>
                </a:solidFill>
              </a:rPr>
              <a:t>Rotation of </a:t>
            </a:r>
            <a:r>
              <a:rPr lang="en-GB" altLang="cs-CZ" sz="2000" u="sng" dirty="0">
                <a:solidFill>
                  <a:schemeClr val="accent5"/>
                </a:solidFill>
              </a:rPr>
              <a:t>meteoroids in space  –  unknown </a:t>
            </a:r>
            <a:r>
              <a:rPr lang="en-GB" altLang="cs-CZ" sz="2000" dirty="0"/>
              <a:t>(almost) </a:t>
            </a:r>
          </a:p>
          <a:p>
            <a:r>
              <a:rPr lang="en-GB" altLang="cs-CZ" sz="2000" dirty="0"/>
              <a:t>Important action of non-gravitational effects</a:t>
            </a:r>
          </a:p>
          <a:p>
            <a:r>
              <a:rPr lang="cs-CZ" altLang="cs-CZ" sz="2000" dirty="0"/>
              <a:t>Very sensitive to </a:t>
            </a:r>
            <a:r>
              <a:rPr lang="cs-CZ" altLang="cs-CZ" sz="2000" dirty="0" err="1">
                <a:solidFill>
                  <a:schemeClr val="accent5"/>
                </a:solidFill>
              </a:rPr>
              <a:t>shape</a:t>
            </a:r>
            <a:r>
              <a:rPr lang="cs-CZ" altLang="cs-CZ" sz="2000" dirty="0">
                <a:solidFill>
                  <a:schemeClr val="accent5"/>
                </a:solidFill>
              </a:rPr>
              <a:t> </a:t>
            </a:r>
            <a:r>
              <a:rPr lang="cs-CZ" altLang="cs-CZ" sz="2000" dirty="0" err="1">
                <a:solidFill>
                  <a:schemeClr val="accent5"/>
                </a:solidFill>
              </a:rPr>
              <a:t>of</a:t>
            </a:r>
            <a:r>
              <a:rPr lang="cs-CZ" altLang="cs-CZ" sz="2000" dirty="0">
                <a:solidFill>
                  <a:schemeClr val="accent5"/>
                </a:solidFill>
              </a:rPr>
              <a:t> </a:t>
            </a:r>
            <a:r>
              <a:rPr lang="cs-CZ" altLang="cs-CZ" sz="2000" dirty="0" err="1">
                <a:solidFill>
                  <a:schemeClr val="accent5"/>
                </a:solidFill>
              </a:rPr>
              <a:t>the</a:t>
            </a:r>
            <a:r>
              <a:rPr lang="cs-CZ" altLang="cs-CZ" sz="2000" dirty="0">
                <a:solidFill>
                  <a:schemeClr val="accent5"/>
                </a:solidFill>
              </a:rPr>
              <a:t> body</a:t>
            </a:r>
            <a:endParaRPr lang="en-GB" altLang="cs-CZ" sz="2000" dirty="0">
              <a:solidFill>
                <a:schemeClr val="accent5"/>
              </a:solidFill>
            </a:endParaRPr>
          </a:p>
          <a:p>
            <a:r>
              <a:rPr lang="cs-CZ" altLang="cs-CZ" sz="2000" dirty="0" err="1"/>
              <a:t>Insuficient</a:t>
            </a:r>
            <a:r>
              <a:rPr lang="cs-CZ" altLang="cs-CZ" sz="2000" dirty="0"/>
              <a:t>:</a:t>
            </a:r>
          </a:p>
          <a:p>
            <a:pPr marL="0" indent="0">
              <a:buNone/>
            </a:pPr>
            <a:endParaRPr lang="en-US" altLang="cs-CZ" sz="2000" dirty="0"/>
          </a:p>
          <a:p>
            <a:pPr marL="0" indent="0">
              <a:buNone/>
            </a:pPr>
            <a:endParaRPr lang="en-US" altLang="cs-CZ" sz="2000" dirty="0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Motivation</a:t>
            </a:r>
          </a:p>
        </p:txBody>
      </p:sp>
      <p:pic>
        <p:nvPicPr>
          <p:cNvPr id="2" name="Obrázek 5">
            <a:extLst>
              <a:ext uri="{FF2B5EF4-FFF2-40B4-BE49-F238E27FC236}">
                <a16:creationId xmlns:a16="http://schemas.microsoft.com/office/drawing/2014/main" id="{9EA920EB-4345-4DDF-F58D-AF5087A89E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17" y="2543388"/>
            <a:ext cx="2240732" cy="1561280"/>
          </a:xfrm>
          <a:prstGeom prst="rect">
            <a:avLst/>
          </a:prstGeom>
        </p:spPr>
      </p:pic>
      <p:pic>
        <p:nvPicPr>
          <p:cNvPr id="11" name="Obrázek 7">
            <a:extLst>
              <a:ext uri="{FF2B5EF4-FFF2-40B4-BE49-F238E27FC236}">
                <a16:creationId xmlns:a16="http://schemas.microsoft.com/office/drawing/2014/main" id="{209512DA-252F-9313-DF12-613B7B1531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575" y="2763981"/>
            <a:ext cx="1892171" cy="12534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65F2A5-7103-D230-8EA2-8F7E8AE3F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405" y="2433582"/>
            <a:ext cx="3095155" cy="18530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156CB80-21DB-2AEF-C8B9-8BB87B99E220}"/>
              </a:ext>
            </a:extLst>
          </p:cNvPr>
          <p:cNvSpPr txBox="1"/>
          <p:nvPr/>
        </p:nvSpPr>
        <p:spPr>
          <a:xfrm>
            <a:off x="6501048" y="4106737"/>
            <a:ext cx="1416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2000 LU36</a:t>
            </a:r>
          </a:p>
          <a:p>
            <a:r>
              <a:rPr lang="en-GB" dirty="0"/>
              <a:t>(lc inversion)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EC5A9B-8876-AE32-0D53-56A79AC3032E}"/>
              </a:ext>
            </a:extLst>
          </p:cNvPr>
          <p:cNvSpPr txBox="1"/>
          <p:nvPr/>
        </p:nvSpPr>
        <p:spPr>
          <a:xfrm>
            <a:off x="2919862" y="4102002"/>
            <a:ext cx="1181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sphere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73DB57-3AD0-FB1B-6174-77B8895188BD}"/>
              </a:ext>
            </a:extLst>
          </p:cNvPr>
          <p:cNvSpPr txBox="1"/>
          <p:nvPr/>
        </p:nvSpPr>
        <p:spPr>
          <a:xfrm>
            <a:off x="4789885" y="4102002"/>
            <a:ext cx="1181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ellipsoid</a:t>
            </a:r>
          </a:p>
        </p:txBody>
      </p:sp>
    </p:spTree>
    <p:extLst>
      <p:ext uri="{BB962C8B-B14F-4D97-AF65-F5344CB8AC3E}">
        <p14:creationId xmlns:p14="http://schemas.microsoft.com/office/powerpoint/2010/main" val="1927981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The database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07898C-FC30-B8F4-5A99-C1ABF18F8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50" y="1103144"/>
            <a:ext cx="8182099" cy="556749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2DF778A-9243-1A78-6FDC-1AEBFA557A46}"/>
              </a:ext>
            </a:extLst>
          </p:cNvPr>
          <p:cNvCxnSpPr/>
          <p:nvPr/>
        </p:nvCxnSpPr>
        <p:spPr>
          <a:xfrm>
            <a:off x="1862356" y="2910980"/>
            <a:ext cx="1845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225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The database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DA67A4-EF2B-D128-8AE5-78FB8DEC7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8719"/>
            <a:ext cx="9144000" cy="563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The database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43C878-EC98-7854-4A40-94FCB3560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8719"/>
            <a:ext cx="9144000" cy="563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87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Surface features – minor artefacts (note </a:t>
            </a:r>
            <a:r>
              <a:rPr lang="en-GB" sz="3600" i="1" dirty="0"/>
              <a:t>a</a:t>
            </a:r>
            <a:r>
              <a:rPr lang="en-GB" sz="3600" dirty="0"/>
              <a:t>)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FD5FC6-0919-FDD9-2989-80095EA6F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6038"/>
            <a:ext cx="9144000" cy="3290375"/>
          </a:xfrm>
          <a:prstGeom prst="rect">
            <a:avLst/>
          </a:prstGeom>
        </p:spPr>
      </p:pic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BB1B9EAD-8A8A-EC28-D58A-9857E67B1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733352"/>
            <a:ext cx="9144000" cy="1679323"/>
          </a:xfrm>
        </p:spPr>
        <p:txBody>
          <a:bodyPr>
            <a:normAutofit/>
          </a:bodyPr>
          <a:lstStyle/>
          <a:p>
            <a:r>
              <a:rPr lang="cs-CZ" altLang="cs-CZ" sz="2000" dirty="0" err="1"/>
              <a:t>Surface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features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that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cannot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expexted</a:t>
            </a:r>
            <a:r>
              <a:rPr lang="cs-CZ" altLang="cs-CZ" sz="2000" dirty="0"/>
              <a:t> on </a:t>
            </a:r>
            <a:r>
              <a:rPr lang="cs-CZ" altLang="cs-CZ" sz="2000" dirty="0" err="1"/>
              <a:t>real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bodies</a:t>
            </a:r>
            <a:r>
              <a:rPr lang="cs-CZ" altLang="cs-CZ" sz="2000" dirty="0"/>
              <a:t> in </a:t>
            </a:r>
            <a:r>
              <a:rPr lang="cs-CZ" altLang="cs-CZ" sz="2000" dirty="0" err="1"/>
              <a:t>space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weathering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proceses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digitization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dificulties</a:t>
            </a:r>
            <a:r>
              <a:rPr lang="cs-CZ" altLang="cs-CZ" sz="2000" dirty="0"/>
              <a:t>,…) </a:t>
            </a:r>
          </a:p>
          <a:p>
            <a:r>
              <a:rPr lang="cs-CZ" altLang="cs-CZ" sz="2000" dirty="0" err="1"/>
              <a:t>Affects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only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negligible</a:t>
            </a:r>
            <a:r>
              <a:rPr lang="cs-CZ" altLang="cs-CZ" sz="2000" dirty="0"/>
              <a:t> part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surface</a:t>
            </a:r>
            <a:endParaRPr lang="cs-CZ" altLang="cs-CZ" sz="2000" dirty="0"/>
          </a:p>
          <a:p>
            <a:r>
              <a:rPr lang="cs-CZ" altLang="cs-CZ" sz="2000" dirty="0"/>
              <a:t>383 </a:t>
            </a:r>
            <a:r>
              <a:rPr lang="cs-CZ" altLang="cs-CZ" sz="2000" dirty="0" err="1"/>
              <a:t>cases</a:t>
            </a:r>
            <a:endParaRPr lang="en-GB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690094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Surface features – fractures (note </a:t>
            </a:r>
            <a:r>
              <a:rPr lang="en-GB" sz="3600" i="1" dirty="0"/>
              <a:t>b</a:t>
            </a:r>
            <a:r>
              <a:rPr lang="en-GB" sz="3600" dirty="0"/>
              <a:t>)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D0F91D-771F-DDF0-AD87-300B4D466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62"/>
            <a:ext cx="9144000" cy="5474563"/>
          </a:xfrm>
          <a:prstGeom prst="rect">
            <a:avLst/>
          </a:prstGeom>
        </p:spPr>
      </p:pic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1F9EB9CE-EDAC-FF5F-8172-B53162329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008" y="1669518"/>
            <a:ext cx="1781299" cy="527417"/>
          </a:xfrm>
        </p:spPr>
        <p:txBody>
          <a:bodyPr>
            <a:normAutofit/>
          </a:bodyPr>
          <a:lstStyle/>
          <a:p>
            <a:r>
              <a:rPr lang="cs-CZ" altLang="cs-CZ" sz="2000" dirty="0"/>
              <a:t>101 </a:t>
            </a:r>
            <a:r>
              <a:rPr lang="cs-CZ" altLang="cs-CZ" sz="2000" dirty="0" err="1"/>
              <a:t>cases</a:t>
            </a:r>
            <a:endParaRPr lang="en-GB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615822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Surface features – chondrules (note </a:t>
            </a:r>
            <a:r>
              <a:rPr lang="en-GB" sz="3600" i="1" dirty="0"/>
              <a:t>c</a:t>
            </a:r>
            <a:r>
              <a:rPr lang="en-GB" sz="3600" dirty="0"/>
              <a:t>)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DAA893-4F90-2643-053A-5F794C6DF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672" y="1162311"/>
            <a:ext cx="7315201" cy="4379651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390FEE18-E5F3-F28F-9743-F44DDEDC48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t="1961" r="10333"/>
          <a:stretch/>
        </p:blipFill>
        <p:spPr>
          <a:xfrm>
            <a:off x="4572000" y="1316038"/>
            <a:ext cx="4572000" cy="3809280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E40FE99A-5D63-726D-16B5-15A03FDCD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29" y="5168272"/>
            <a:ext cx="1781299" cy="527417"/>
          </a:xfrm>
        </p:spPr>
        <p:txBody>
          <a:bodyPr>
            <a:normAutofit/>
          </a:bodyPr>
          <a:lstStyle/>
          <a:p>
            <a:r>
              <a:rPr lang="cs-CZ" altLang="cs-CZ" sz="2000" dirty="0"/>
              <a:t>24 </a:t>
            </a:r>
            <a:r>
              <a:rPr lang="cs-CZ" altLang="cs-CZ" sz="2000" dirty="0" err="1"/>
              <a:t>cases</a:t>
            </a:r>
            <a:endParaRPr lang="en-GB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384438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Fragments size distribution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A5F5D-90F2-94CC-ADDC-4EDBD2277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28" y="2408893"/>
            <a:ext cx="5852172" cy="4389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2">
                <a:extLst>
                  <a:ext uri="{FF2B5EF4-FFF2-40B4-BE49-F238E27FC236}">
                    <a16:creationId xmlns:a16="http://schemas.microsoft.com/office/drawing/2014/main" id="{C01A760C-F12A-77EA-9502-8CA9057F2C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024128"/>
                <a:ext cx="7886700" cy="515283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000" dirty="0"/>
                  <a:t>L01, L02: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−1.06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2000" dirty="0"/>
              </a:p>
              <a:p>
                <a:pPr marL="0" indent="0">
                  <a:buNone/>
                </a:pPr>
                <a:r>
                  <a:rPr lang="en-GB" sz="2000" dirty="0"/>
                  <a:t>T01: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−0.84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2000" dirty="0"/>
              </a:p>
              <a:p>
                <a:r>
                  <a:rPr lang="en-GB" sz="2000" dirty="0">
                    <a:solidFill>
                      <a:schemeClr val="accent5"/>
                    </a:solidFill>
                  </a:rPr>
                  <a:t>Both fragmentation methods → the same size distribution</a:t>
                </a:r>
              </a:p>
              <a:p>
                <a:r>
                  <a:rPr lang="en-GB" sz="2000" dirty="0"/>
                  <a:t>T01 – lower specific energy</a:t>
                </a:r>
              </a:p>
            </p:txBody>
          </p:sp>
        </mc:Choice>
        <mc:Fallback xmlns="">
          <p:sp>
            <p:nvSpPr>
              <p:cNvPr id="5" name="Zástupný symbol pro obsah 2">
                <a:extLst>
                  <a:ext uri="{FF2B5EF4-FFF2-40B4-BE49-F238E27FC236}">
                    <a16:creationId xmlns:a16="http://schemas.microsoft.com/office/drawing/2014/main" id="{C01A760C-F12A-77EA-9502-8CA9057F2C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024128"/>
                <a:ext cx="7886700" cy="5152835"/>
              </a:xfrm>
              <a:blipFill>
                <a:blip r:embed="rId4"/>
                <a:stretch>
                  <a:fillRect l="-773" t="-11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1663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Fragments shape distribution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E5D2AC-43CA-CC01-6155-49390D78A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2724"/>
            <a:ext cx="9144000" cy="3169920"/>
          </a:xfrm>
          <a:prstGeom prst="rect">
            <a:avLst/>
          </a:prstGeom>
        </p:spPr>
      </p:pic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CDF0B944-3672-671B-2471-0CB0827FF7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0875394"/>
              </p:ext>
            </p:extLst>
          </p:nvPr>
        </p:nvGraphicFramePr>
        <p:xfrm>
          <a:off x="628650" y="1263563"/>
          <a:ext cx="78867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41278775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24881468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35478803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953823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446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0.52±0.12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0.71±0.15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0.74±0.13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051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0.52±0.12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0.72±0.15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0.73±0.13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971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0.46±0.13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0.65±0.14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0.72±0.15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156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2743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dirty="0" err="1"/>
              <a:t>Shape</a:t>
            </a:r>
            <a:r>
              <a:rPr lang="cs-CZ" sz="3600" dirty="0"/>
              <a:t> </a:t>
            </a:r>
            <a:r>
              <a:rPr lang="cs-CZ" sz="3600" dirty="0" err="1"/>
              <a:t>factor</a:t>
            </a:r>
            <a:r>
              <a:rPr lang="cs-CZ" sz="3600" dirty="0"/>
              <a:t> A = 1.6</a:t>
            </a:r>
            <a:endParaRPr lang="en-US" sz="3600" dirty="0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87" y="5209783"/>
            <a:ext cx="2568102" cy="1235413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567" y="3457810"/>
            <a:ext cx="2918298" cy="963038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9" y="1153623"/>
            <a:ext cx="1634247" cy="739302"/>
          </a:xfrm>
          <a:prstGeom prst="rect">
            <a:avLst/>
          </a:prstGeom>
        </p:spPr>
      </p:pic>
      <p:sp>
        <p:nvSpPr>
          <p:cNvPr id="26" name="Ovál 25"/>
          <p:cNvSpPr/>
          <p:nvPr/>
        </p:nvSpPr>
        <p:spPr>
          <a:xfrm>
            <a:off x="2226589" y="3796555"/>
            <a:ext cx="230736" cy="282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ál 26"/>
          <p:cNvSpPr/>
          <p:nvPr/>
        </p:nvSpPr>
        <p:spPr>
          <a:xfrm>
            <a:off x="1565486" y="5209783"/>
            <a:ext cx="208176" cy="11021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ovéPole 27"/>
          <p:cNvSpPr txBox="1"/>
          <p:nvPr/>
        </p:nvSpPr>
        <p:spPr>
          <a:xfrm>
            <a:off x="1889179" y="1272113"/>
            <a:ext cx="1734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mean silhouette area</a:t>
            </a:r>
          </a:p>
          <a:p>
            <a:r>
              <a:rPr lang="en-US" sz="1400" dirty="0"/>
              <a:t>volume</a:t>
            </a:r>
          </a:p>
        </p:txBody>
      </p:sp>
      <p:cxnSp>
        <p:nvCxnSpPr>
          <p:cNvPr id="29" name="Přímá spojnice se šipkou 28"/>
          <p:cNvCxnSpPr/>
          <p:nvPr/>
        </p:nvCxnSpPr>
        <p:spPr>
          <a:xfrm flipH="1" flipV="1">
            <a:off x="1085038" y="1359203"/>
            <a:ext cx="888023" cy="58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/>
          <p:nvPr/>
        </p:nvCxnSpPr>
        <p:spPr>
          <a:xfrm flipH="1">
            <a:off x="976790" y="1682084"/>
            <a:ext cx="996271" cy="44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Obrázek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75" y="1936090"/>
            <a:ext cx="2568102" cy="700391"/>
          </a:xfrm>
          <a:prstGeom prst="rect">
            <a:avLst/>
          </a:prstGeom>
        </p:spPr>
      </p:pic>
      <p:sp>
        <p:nvSpPr>
          <p:cNvPr id="36" name="Zástupný symbol pro obsah 2"/>
          <p:cNvSpPr>
            <a:spLocks noGrp="1"/>
          </p:cNvSpPr>
          <p:nvPr>
            <p:ph idx="1"/>
          </p:nvPr>
        </p:nvSpPr>
        <p:spPr>
          <a:xfrm>
            <a:off x="497434" y="1075334"/>
            <a:ext cx="8185708" cy="5332781"/>
          </a:xfrm>
        </p:spPr>
        <p:txBody>
          <a:bodyPr>
            <a:normAutofit/>
          </a:bodyPr>
          <a:lstStyle/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Solar </a:t>
            </a:r>
            <a:r>
              <a:rPr lang="cs-CZ" sz="2000" dirty="0" err="1"/>
              <a:t>radiation</a:t>
            </a:r>
            <a:r>
              <a:rPr lang="cs-CZ" sz="2000" dirty="0"/>
              <a:t> </a:t>
            </a:r>
            <a:r>
              <a:rPr lang="cs-CZ" sz="2000" dirty="0" err="1"/>
              <a:t>pressure</a:t>
            </a: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 err="1"/>
              <a:t>Motion</a:t>
            </a:r>
            <a:r>
              <a:rPr lang="cs-CZ" sz="2000" dirty="0"/>
              <a:t> in </a:t>
            </a:r>
            <a:r>
              <a:rPr lang="cs-CZ" sz="2000" dirty="0" err="1"/>
              <a:t>atmosphere</a:t>
            </a:r>
            <a:endParaRPr lang="cs-CZ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E1D01-7885-0271-C536-6FF796E28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401" y="1009888"/>
            <a:ext cx="4099655" cy="570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04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628650" y="1316037"/>
            <a:ext cx="7835842" cy="5356905"/>
          </a:xfrm>
        </p:spPr>
        <p:txBody>
          <a:bodyPr>
            <a:normAutofit/>
          </a:bodyPr>
          <a:lstStyle/>
          <a:p>
            <a:r>
              <a:rPr lang="cs-CZ" sz="2000" dirty="0" err="1"/>
              <a:t>Rotation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meteoroids</a:t>
            </a:r>
            <a:r>
              <a:rPr lang="cs-CZ" sz="2000" dirty="0"/>
              <a:t> in </a:t>
            </a:r>
            <a:r>
              <a:rPr lang="cs-CZ" sz="2000" dirty="0" err="1"/>
              <a:t>space</a:t>
            </a:r>
            <a:endParaRPr lang="cs-CZ" sz="2000" dirty="0"/>
          </a:p>
          <a:p>
            <a:r>
              <a:rPr lang="cs-CZ" sz="2000" dirty="0"/>
              <a:t>Database </a:t>
            </a:r>
            <a:r>
              <a:rPr lang="cs-CZ" sz="2000" dirty="0" err="1"/>
              <a:t>expansion</a:t>
            </a:r>
            <a:endParaRPr lang="cs-CZ" sz="2000" dirty="0"/>
          </a:p>
          <a:p>
            <a:pPr lvl="1"/>
            <a:r>
              <a:rPr lang="cs-CZ" sz="1600" dirty="0" err="1"/>
              <a:t>Manually</a:t>
            </a:r>
            <a:r>
              <a:rPr lang="cs-CZ" sz="1600" dirty="0"/>
              <a:t> </a:t>
            </a:r>
            <a:r>
              <a:rPr lang="cs-CZ" sz="1600" dirty="0" err="1"/>
              <a:t>removed</a:t>
            </a:r>
            <a:r>
              <a:rPr lang="cs-CZ" sz="1600" dirty="0"/>
              <a:t> </a:t>
            </a:r>
            <a:r>
              <a:rPr lang="cs-CZ" sz="1600" dirty="0" err="1"/>
              <a:t>artefacts</a:t>
            </a:r>
            <a:endParaRPr lang="cs-CZ" sz="1600" dirty="0"/>
          </a:p>
          <a:p>
            <a:pPr lvl="1"/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same</a:t>
            </a:r>
            <a:r>
              <a:rPr lang="cs-CZ" sz="1600" dirty="0"/>
              <a:t> </a:t>
            </a:r>
            <a:r>
              <a:rPr lang="cs-CZ" sz="1600" dirty="0" err="1"/>
              <a:t>fragments</a:t>
            </a:r>
            <a:r>
              <a:rPr lang="cs-CZ" sz="1600" dirty="0"/>
              <a:t> </a:t>
            </a:r>
            <a:r>
              <a:rPr lang="cs-CZ" sz="1600" dirty="0" err="1"/>
              <a:t>digitized</a:t>
            </a:r>
            <a:r>
              <a:rPr lang="cs-CZ" sz="1600" dirty="0"/>
              <a:t> by </a:t>
            </a:r>
            <a:r>
              <a:rPr lang="cs-CZ" sz="1600" dirty="0" err="1"/>
              <a:t>another</a:t>
            </a:r>
            <a:r>
              <a:rPr lang="cs-CZ" sz="1600" dirty="0"/>
              <a:t> </a:t>
            </a:r>
            <a:r>
              <a:rPr lang="cs-CZ" sz="1600" dirty="0" err="1"/>
              <a:t>device</a:t>
            </a:r>
            <a:endParaRPr lang="cs-CZ" sz="1600" dirty="0"/>
          </a:p>
          <a:p>
            <a:pPr lvl="1"/>
            <a:r>
              <a:rPr lang="cs-CZ" sz="1600" dirty="0" err="1"/>
              <a:t>Low</a:t>
            </a:r>
            <a:r>
              <a:rPr lang="cs-CZ" sz="1600" dirty="0"/>
              <a:t> </a:t>
            </a:r>
            <a:r>
              <a:rPr lang="cs-CZ" sz="1600" dirty="0" err="1"/>
              <a:t>velocity</a:t>
            </a:r>
            <a:r>
              <a:rPr lang="cs-CZ" sz="1600" dirty="0"/>
              <a:t> </a:t>
            </a:r>
            <a:r>
              <a:rPr lang="cs-CZ" sz="1600" dirty="0" err="1"/>
              <a:t>fragmentation</a:t>
            </a:r>
            <a:endParaRPr lang="cs-CZ" sz="1600" dirty="0"/>
          </a:p>
          <a:p>
            <a:pPr lvl="1"/>
            <a:r>
              <a:rPr lang="cs-CZ" sz="1600" dirty="0"/>
              <a:t>…</a:t>
            </a:r>
          </a:p>
          <a:p>
            <a:pPr marL="457200" lvl="1" indent="0">
              <a:buNone/>
            </a:pPr>
            <a:endParaRPr lang="cs-CZ" sz="1200" dirty="0"/>
          </a:p>
          <a:p>
            <a:pPr marL="457200" lvl="1" indent="0">
              <a:buNone/>
            </a:pPr>
            <a:endParaRPr lang="cs-CZ" sz="1200" dirty="0"/>
          </a:p>
          <a:p>
            <a:pPr marL="457200" lvl="1" indent="0">
              <a:buNone/>
            </a:pPr>
            <a:endParaRPr lang="cs-CZ" sz="1200" dirty="0"/>
          </a:p>
          <a:p>
            <a:endParaRPr lang="cs-CZ" sz="2000" dirty="0"/>
          </a:p>
          <a:p>
            <a:endParaRPr lang="cs-CZ" sz="2000" dirty="0"/>
          </a:p>
          <a:p>
            <a:pPr marL="0" indent="0" algn="ctr">
              <a:buNone/>
            </a:pPr>
            <a:r>
              <a:rPr lang="cs-CZ" dirty="0" err="1"/>
              <a:t>Acknowledgement</a:t>
            </a:r>
            <a:endParaRPr lang="cs-CZ" dirty="0"/>
          </a:p>
          <a:p>
            <a:r>
              <a:rPr lang="en-US" sz="2000" dirty="0"/>
              <a:t>Grant Agency of Czech Republic grant no. 20-10907S</a:t>
            </a:r>
          </a:p>
          <a:p>
            <a:r>
              <a:rPr lang="en-US" sz="2000" dirty="0"/>
              <a:t>Project RVO:67985815</a:t>
            </a:r>
            <a:endParaRPr lang="en-US" sz="1600" dirty="0"/>
          </a:p>
          <a:p>
            <a:endParaRPr lang="en-US" sz="200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93574094-442A-FA13-DC06-E87409860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dirty="0" err="1"/>
              <a:t>Future</a:t>
            </a:r>
            <a:r>
              <a:rPr lang="cs-CZ" sz="3600" dirty="0"/>
              <a:t> </a:t>
            </a:r>
            <a:r>
              <a:rPr lang="cs-CZ" sz="3600" dirty="0" err="1"/>
              <a:t>work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54902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1767" y="1209160"/>
            <a:ext cx="8230342" cy="5346019"/>
          </a:xfrm>
        </p:spPr>
        <p:txBody>
          <a:bodyPr>
            <a:normAutofit/>
          </a:bodyPr>
          <a:lstStyle/>
          <a:p>
            <a:r>
              <a:rPr lang="en-US" altLang="cs-CZ" sz="1800" dirty="0"/>
              <a:t>T</a:t>
            </a:r>
            <a:r>
              <a:rPr lang="en-GB" altLang="cs-CZ" sz="1800" dirty="0" err="1"/>
              <a:t>oo</a:t>
            </a:r>
            <a:r>
              <a:rPr lang="en-GB" altLang="cs-CZ" sz="1800" dirty="0"/>
              <a:t> small to be directly observed as moving independently in space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exceptions</a:t>
            </a:r>
            <a:r>
              <a:rPr lang="cs-CZ" altLang="cs-CZ" sz="1800" dirty="0"/>
              <a:t>!)</a:t>
            </a:r>
            <a:r>
              <a:rPr lang="en-GB" altLang="cs-CZ" sz="1800" dirty="0"/>
              <a:t>.</a:t>
            </a:r>
            <a:endParaRPr lang="cs-CZ" altLang="cs-CZ" sz="1800" dirty="0"/>
          </a:p>
          <a:p>
            <a:r>
              <a:rPr lang="en-US" altLang="cs-CZ" sz="1800" dirty="0"/>
              <a:t>Blocks on the surface of asteroids (Itokawa: </a:t>
            </a:r>
            <a:r>
              <a:rPr lang="en-US" altLang="cs-CZ" sz="1800" dirty="0" err="1"/>
              <a:t>Michikami</a:t>
            </a:r>
            <a:r>
              <a:rPr lang="en-US" altLang="cs-CZ" sz="1800" dirty="0"/>
              <a:t> et al., 2010, Icarus 207, Fig. )</a:t>
            </a:r>
          </a:p>
          <a:p>
            <a:endParaRPr lang="en-US" altLang="cs-CZ" sz="1800" dirty="0"/>
          </a:p>
          <a:p>
            <a:endParaRPr lang="en-US" altLang="cs-CZ" sz="1800" dirty="0"/>
          </a:p>
          <a:p>
            <a:endParaRPr lang="en-US" altLang="cs-CZ" sz="1800" dirty="0"/>
          </a:p>
          <a:p>
            <a:endParaRPr lang="en-US" altLang="cs-CZ" sz="1800" dirty="0"/>
          </a:p>
          <a:p>
            <a:endParaRPr lang="en-US" altLang="cs-CZ" sz="1800" dirty="0"/>
          </a:p>
          <a:p>
            <a:endParaRPr lang="en-US" altLang="cs-CZ" sz="1800" dirty="0"/>
          </a:p>
          <a:p>
            <a:endParaRPr lang="en-US" altLang="cs-CZ" sz="1800" dirty="0"/>
          </a:p>
          <a:p>
            <a:endParaRPr lang="en-US" altLang="cs-CZ" sz="1800" dirty="0"/>
          </a:p>
          <a:p>
            <a:endParaRPr lang="en-US" altLang="cs-CZ" sz="1800" dirty="0"/>
          </a:p>
          <a:p>
            <a:r>
              <a:rPr lang="en-US" altLang="cs-CZ" sz="1800" dirty="0"/>
              <a:t>Material from sample return missions</a:t>
            </a:r>
          </a:p>
          <a:p>
            <a:r>
              <a:rPr lang="en-US" altLang="cs-CZ" sz="1800" dirty="0"/>
              <a:t>Hypervelocity fragmentation experiments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Meteoroids and small monolithic asteroids… </a:t>
            </a:r>
            <a:br>
              <a:rPr lang="en-US" sz="3600" dirty="0"/>
            </a:br>
            <a:r>
              <a:rPr lang="cs-CZ" sz="3600" dirty="0" err="1"/>
              <a:t>how</a:t>
            </a:r>
            <a:r>
              <a:rPr lang="cs-CZ" sz="3600" dirty="0"/>
              <a:t> to </a:t>
            </a:r>
            <a:r>
              <a:rPr lang="cs-CZ" sz="3600" dirty="0" err="1"/>
              <a:t>determine</a:t>
            </a:r>
            <a:r>
              <a:rPr lang="cs-CZ" sz="3600" dirty="0"/>
              <a:t> </a:t>
            </a:r>
            <a:r>
              <a:rPr lang="cs-CZ" sz="3600" dirty="0" err="1"/>
              <a:t>their</a:t>
            </a:r>
            <a:r>
              <a:rPr lang="cs-CZ" sz="3600" dirty="0"/>
              <a:t> </a:t>
            </a:r>
            <a:r>
              <a:rPr lang="cs-CZ" sz="3600" dirty="0" err="1"/>
              <a:t>shapes</a:t>
            </a:r>
            <a:r>
              <a:rPr lang="en-US" sz="3600" dirty="0"/>
              <a:t>?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2A9D69A-B0AA-7784-457D-77CB533BD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31" y="1922653"/>
            <a:ext cx="5025737" cy="332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07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41" y="1316038"/>
            <a:ext cx="1756814" cy="1751647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Method of creation</a:t>
            </a:r>
            <a:r>
              <a:rPr lang="cs-CZ" sz="3600" dirty="0"/>
              <a:t> </a:t>
            </a:r>
            <a:r>
              <a:rPr lang="en-GB" sz="3600" dirty="0"/>
              <a:t>the shape models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57210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41" y="1316038"/>
            <a:ext cx="1756814" cy="1751647"/>
          </a:xfrm>
          <a:prstGeom prst="rect">
            <a:avLst/>
          </a:prstGeom>
        </p:spPr>
      </p:pic>
      <p:pic>
        <p:nvPicPr>
          <p:cNvPr id="27" name="Obrázek 1">
            <a:extLst>
              <a:ext uri="{FF2B5EF4-FFF2-40B4-BE49-F238E27FC236}">
                <a16:creationId xmlns:a16="http://schemas.microsoft.com/office/drawing/2014/main" id="{1BA5144F-E7F4-1796-AB4D-C44ECC1574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t="13066" r="31396" b="21201"/>
          <a:stretch/>
        </p:blipFill>
        <p:spPr>
          <a:xfrm>
            <a:off x="1659067" y="2269850"/>
            <a:ext cx="2736000" cy="1980000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Method of creation</a:t>
            </a:r>
            <a:r>
              <a:rPr lang="cs-CZ" sz="3600" dirty="0"/>
              <a:t> </a:t>
            </a:r>
            <a:r>
              <a:rPr lang="en-GB" sz="3600" dirty="0"/>
              <a:t>the shape models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43045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41" y="1316038"/>
            <a:ext cx="1756814" cy="1751647"/>
          </a:xfrm>
          <a:prstGeom prst="rect">
            <a:avLst/>
          </a:prstGeom>
        </p:spPr>
      </p:pic>
      <p:pic>
        <p:nvPicPr>
          <p:cNvPr id="27" name="Obrázek 1">
            <a:extLst>
              <a:ext uri="{FF2B5EF4-FFF2-40B4-BE49-F238E27FC236}">
                <a16:creationId xmlns:a16="http://schemas.microsoft.com/office/drawing/2014/main" id="{1BA5144F-E7F4-1796-AB4D-C44ECC1574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t="13066" r="31396" b="21201"/>
          <a:stretch/>
        </p:blipFill>
        <p:spPr>
          <a:xfrm>
            <a:off x="1659067" y="2269850"/>
            <a:ext cx="2736000" cy="1980000"/>
          </a:xfrm>
          <a:prstGeom prst="rect">
            <a:avLst/>
          </a:prstGeom>
        </p:spPr>
      </p:pic>
      <p:pic>
        <p:nvPicPr>
          <p:cNvPr id="3" name="Obrázek 5">
            <a:extLst>
              <a:ext uri="{FF2B5EF4-FFF2-40B4-BE49-F238E27FC236}">
                <a16:creationId xmlns:a16="http://schemas.microsoft.com/office/drawing/2014/main" id="{48F4728D-66D9-C70B-B5B3-A76668C398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980" y="3257542"/>
            <a:ext cx="2143355" cy="1607516"/>
          </a:xfrm>
          <a:prstGeom prst="rect">
            <a:avLst/>
          </a:prstGeom>
        </p:spPr>
      </p:pic>
      <p:cxnSp>
        <p:nvCxnSpPr>
          <p:cNvPr id="4" name="Přímá spojnice se šipkou 33">
            <a:extLst>
              <a:ext uri="{FF2B5EF4-FFF2-40B4-BE49-F238E27FC236}">
                <a16:creationId xmlns:a16="http://schemas.microsoft.com/office/drawing/2014/main" id="{638488CE-E21C-13FB-40AD-036153875F4F}"/>
              </a:ext>
            </a:extLst>
          </p:cNvPr>
          <p:cNvCxnSpPr/>
          <p:nvPr/>
        </p:nvCxnSpPr>
        <p:spPr>
          <a:xfrm flipH="1">
            <a:off x="4959707" y="3789273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se šipkou 45">
            <a:extLst>
              <a:ext uri="{FF2B5EF4-FFF2-40B4-BE49-F238E27FC236}">
                <a16:creationId xmlns:a16="http://schemas.microsoft.com/office/drawing/2014/main" id="{7099843A-D2C3-9271-744C-568D92995EBF}"/>
              </a:ext>
            </a:extLst>
          </p:cNvPr>
          <p:cNvCxnSpPr/>
          <p:nvPr/>
        </p:nvCxnSpPr>
        <p:spPr>
          <a:xfrm flipH="1">
            <a:off x="5213301" y="3776471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se šipkou 46">
            <a:extLst>
              <a:ext uri="{FF2B5EF4-FFF2-40B4-BE49-F238E27FC236}">
                <a16:creationId xmlns:a16="http://schemas.microsoft.com/office/drawing/2014/main" id="{B10B43AD-93EB-EC08-FB73-93E79CFC880C}"/>
              </a:ext>
            </a:extLst>
          </p:cNvPr>
          <p:cNvCxnSpPr/>
          <p:nvPr/>
        </p:nvCxnSpPr>
        <p:spPr>
          <a:xfrm flipH="1">
            <a:off x="5152342" y="3991805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47">
            <a:extLst>
              <a:ext uri="{FF2B5EF4-FFF2-40B4-BE49-F238E27FC236}">
                <a16:creationId xmlns:a16="http://schemas.microsoft.com/office/drawing/2014/main" id="{7FCD9BB5-5F78-51DB-95DC-3044E150C12F}"/>
              </a:ext>
            </a:extLst>
          </p:cNvPr>
          <p:cNvCxnSpPr/>
          <p:nvPr/>
        </p:nvCxnSpPr>
        <p:spPr>
          <a:xfrm flipH="1">
            <a:off x="5192576" y="4148856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se šipkou 48">
            <a:extLst>
              <a:ext uri="{FF2B5EF4-FFF2-40B4-BE49-F238E27FC236}">
                <a16:creationId xmlns:a16="http://schemas.microsoft.com/office/drawing/2014/main" id="{151F8665-D89A-5A56-3BE8-514D2378C74A}"/>
              </a:ext>
            </a:extLst>
          </p:cNvPr>
          <p:cNvCxnSpPr>
            <a:stCxn id="3" idx="0"/>
          </p:cNvCxnSpPr>
          <p:nvPr/>
        </p:nvCxnSpPr>
        <p:spPr>
          <a:xfrm flipH="1">
            <a:off x="4564687" y="3257542"/>
            <a:ext cx="10971" cy="2049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49">
            <a:extLst>
              <a:ext uri="{FF2B5EF4-FFF2-40B4-BE49-F238E27FC236}">
                <a16:creationId xmlns:a16="http://schemas.microsoft.com/office/drawing/2014/main" id="{D1B9CFD6-1F04-8A16-14A5-C7AA9C3DC739}"/>
              </a:ext>
            </a:extLst>
          </p:cNvPr>
          <p:cNvCxnSpPr/>
          <p:nvPr/>
        </p:nvCxnSpPr>
        <p:spPr>
          <a:xfrm>
            <a:off x="4125773" y="3694176"/>
            <a:ext cx="23166" cy="1645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se šipkou 52">
            <a:extLst>
              <a:ext uri="{FF2B5EF4-FFF2-40B4-BE49-F238E27FC236}">
                <a16:creationId xmlns:a16="http://schemas.microsoft.com/office/drawing/2014/main" id="{FF932250-751E-881A-019C-BD22699BD8A9}"/>
              </a:ext>
            </a:extLst>
          </p:cNvPr>
          <p:cNvCxnSpPr/>
          <p:nvPr/>
        </p:nvCxnSpPr>
        <p:spPr>
          <a:xfrm flipH="1">
            <a:off x="4691484" y="3624681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Přímá spojnice se šipkou 53">
            <a:extLst>
              <a:ext uri="{FF2B5EF4-FFF2-40B4-BE49-F238E27FC236}">
                <a16:creationId xmlns:a16="http://schemas.microsoft.com/office/drawing/2014/main" id="{D2E7FE7F-7F80-0643-1F27-E6B1EA7A4AE9}"/>
              </a:ext>
            </a:extLst>
          </p:cNvPr>
          <p:cNvCxnSpPr/>
          <p:nvPr/>
        </p:nvCxnSpPr>
        <p:spPr>
          <a:xfrm flipH="1">
            <a:off x="5264507" y="4094073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se šipkou 54">
            <a:extLst>
              <a:ext uri="{FF2B5EF4-FFF2-40B4-BE49-F238E27FC236}">
                <a16:creationId xmlns:a16="http://schemas.microsoft.com/office/drawing/2014/main" id="{0094ADB2-E788-7A74-C58E-B43F299E9F25}"/>
              </a:ext>
            </a:extLst>
          </p:cNvPr>
          <p:cNvCxnSpPr/>
          <p:nvPr/>
        </p:nvCxnSpPr>
        <p:spPr>
          <a:xfrm flipH="1">
            <a:off x="5416907" y="4246473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se šipkou 55">
            <a:extLst>
              <a:ext uri="{FF2B5EF4-FFF2-40B4-BE49-F238E27FC236}">
                <a16:creationId xmlns:a16="http://schemas.microsoft.com/office/drawing/2014/main" id="{566FB3A9-CF1E-C6A5-50EB-52EFEFF15772}"/>
              </a:ext>
            </a:extLst>
          </p:cNvPr>
          <p:cNvCxnSpPr/>
          <p:nvPr/>
        </p:nvCxnSpPr>
        <p:spPr>
          <a:xfrm flipH="1">
            <a:off x="5134666" y="3432654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se šipkou 56">
            <a:extLst>
              <a:ext uri="{FF2B5EF4-FFF2-40B4-BE49-F238E27FC236}">
                <a16:creationId xmlns:a16="http://schemas.microsoft.com/office/drawing/2014/main" id="{07F8F782-7A1B-16C6-5E9F-937D6180B4F2}"/>
              </a:ext>
            </a:extLst>
          </p:cNvPr>
          <p:cNvCxnSpPr/>
          <p:nvPr/>
        </p:nvCxnSpPr>
        <p:spPr>
          <a:xfrm>
            <a:off x="3888539" y="3874762"/>
            <a:ext cx="152400" cy="1170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se šipkou 57">
            <a:extLst>
              <a:ext uri="{FF2B5EF4-FFF2-40B4-BE49-F238E27FC236}">
                <a16:creationId xmlns:a16="http://schemas.microsoft.com/office/drawing/2014/main" id="{43A3F734-B71A-FA24-6397-047B9F2A835E}"/>
              </a:ext>
            </a:extLst>
          </p:cNvPr>
          <p:cNvCxnSpPr/>
          <p:nvPr/>
        </p:nvCxnSpPr>
        <p:spPr>
          <a:xfrm>
            <a:off x="3888539" y="4287845"/>
            <a:ext cx="134418" cy="941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se šipkou 58">
            <a:extLst>
              <a:ext uri="{FF2B5EF4-FFF2-40B4-BE49-F238E27FC236}">
                <a16:creationId xmlns:a16="http://schemas.microsoft.com/office/drawing/2014/main" id="{A3DDAD9C-00AE-CACB-8642-8A057ACCF535}"/>
              </a:ext>
            </a:extLst>
          </p:cNvPr>
          <p:cNvCxnSpPr/>
          <p:nvPr/>
        </p:nvCxnSpPr>
        <p:spPr>
          <a:xfrm>
            <a:off x="4337916" y="4428477"/>
            <a:ext cx="28043" cy="130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Přímá spojnice se šipkou 59">
            <a:extLst>
              <a:ext uri="{FF2B5EF4-FFF2-40B4-BE49-F238E27FC236}">
                <a16:creationId xmlns:a16="http://schemas.microsoft.com/office/drawing/2014/main" id="{4FF84E2E-3AF4-B8F8-3B99-3EB280A8AF4D}"/>
              </a:ext>
            </a:extLst>
          </p:cNvPr>
          <p:cNvCxnSpPr/>
          <p:nvPr/>
        </p:nvCxnSpPr>
        <p:spPr>
          <a:xfrm flipH="1">
            <a:off x="4635401" y="3928262"/>
            <a:ext cx="31698" cy="152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Přímá spojnice se šipkou 60">
            <a:extLst>
              <a:ext uri="{FF2B5EF4-FFF2-40B4-BE49-F238E27FC236}">
                <a16:creationId xmlns:a16="http://schemas.microsoft.com/office/drawing/2014/main" id="{7302C662-42AB-F367-64BB-C1A9C5719020}"/>
              </a:ext>
            </a:extLst>
          </p:cNvPr>
          <p:cNvCxnSpPr/>
          <p:nvPr/>
        </p:nvCxnSpPr>
        <p:spPr>
          <a:xfrm>
            <a:off x="5201718" y="4581036"/>
            <a:ext cx="3659" cy="152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Přímá spojnice se šipkou 61">
            <a:extLst>
              <a:ext uri="{FF2B5EF4-FFF2-40B4-BE49-F238E27FC236}">
                <a16:creationId xmlns:a16="http://schemas.microsoft.com/office/drawing/2014/main" id="{876FCDD5-371A-D245-1BAE-EB09047A64E7}"/>
              </a:ext>
            </a:extLst>
          </p:cNvPr>
          <p:cNvCxnSpPr/>
          <p:nvPr/>
        </p:nvCxnSpPr>
        <p:spPr>
          <a:xfrm>
            <a:off x="4359862" y="3665524"/>
            <a:ext cx="2440" cy="152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Method of creation</a:t>
            </a:r>
            <a:r>
              <a:rPr lang="cs-CZ" sz="3600" dirty="0"/>
              <a:t> </a:t>
            </a:r>
            <a:r>
              <a:rPr lang="en-GB" sz="3600" dirty="0"/>
              <a:t>the shape models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21097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41" y="1316038"/>
            <a:ext cx="1756814" cy="1751647"/>
          </a:xfrm>
          <a:prstGeom prst="rect">
            <a:avLst/>
          </a:prstGeom>
        </p:spPr>
      </p:pic>
      <p:pic>
        <p:nvPicPr>
          <p:cNvPr id="27" name="Obrázek 1">
            <a:extLst>
              <a:ext uri="{FF2B5EF4-FFF2-40B4-BE49-F238E27FC236}">
                <a16:creationId xmlns:a16="http://schemas.microsoft.com/office/drawing/2014/main" id="{1BA5144F-E7F4-1796-AB4D-C44ECC1574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t="13066" r="31396" b="21201"/>
          <a:stretch/>
        </p:blipFill>
        <p:spPr>
          <a:xfrm>
            <a:off x="1659067" y="2269850"/>
            <a:ext cx="2736000" cy="1980000"/>
          </a:xfrm>
          <a:prstGeom prst="rect">
            <a:avLst/>
          </a:prstGeom>
        </p:spPr>
      </p:pic>
      <p:pic>
        <p:nvPicPr>
          <p:cNvPr id="3" name="Obrázek 5">
            <a:extLst>
              <a:ext uri="{FF2B5EF4-FFF2-40B4-BE49-F238E27FC236}">
                <a16:creationId xmlns:a16="http://schemas.microsoft.com/office/drawing/2014/main" id="{48F4728D-66D9-C70B-B5B3-A76668C398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980" y="3257542"/>
            <a:ext cx="2143355" cy="1607516"/>
          </a:xfrm>
          <a:prstGeom prst="rect">
            <a:avLst/>
          </a:prstGeom>
        </p:spPr>
      </p:pic>
      <p:cxnSp>
        <p:nvCxnSpPr>
          <p:cNvPr id="4" name="Přímá spojnice se šipkou 33">
            <a:extLst>
              <a:ext uri="{FF2B5EF4-FFF2-40B4-BE49-F238E27FC236}">
                <a16:creationId xmlns:a16="http://schemas.microsoft.com/office/drawing/2014/main" id="{638488CE-E21C-13FB-40AD-036153875F4F}"/>
              </a:ext>
            </a:extLst>
          </p:cNvPr>
          <p:cNvCxnSpPr/>
          <p:nvPr/>
        </p:nvCxnSpPr>
        <p:spPr>
          <a:xfrm flipH="1">
            <a:off x="4959707" y="3789273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se šipkou 45">
            <a:extLst>
              <a:ext uri="{FF2B5EF4-FFF2-40B4-BE49-F238E27FC236}">
                <a16:creationId xmlns:a16="http://schemas.microsoft.com/office/drawing/2014/main" id="{7099843A-D2C3-9271-744C-568D92995EBF}"/>
              </a:ext>
            </a:extLst>
          </p:cNvPr>
          <p:cNvCxnSpPr/>
          <p:nvPr/>
        </p:nvCxnSpPr>
        <p:spPr>
          <a:xfrm flipH="1">
            <a:off x="5213301" y="3776471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se šipkou 46">
            <a:extLst>
              <a:ext uri="{FF2B5EF4-FFF2-40B4-BE49-F238E27FC236}">
                <a16:creationId xmlns:a16="http://schemas.microsoft.com/office/drawing/2014/main" id="{B10B43AD-93EB-EC08-FB73-93E79CFC880C}"/>
              </a:ext>
            </a:extLst>
          </p:cNvPr>
          <p:cNvCxnSpPr/>
          <p:nvPr/>
        </p:nvCxnSpPr>
        <p:spPr>
          <a:xfrm flipH="1">
            <a:off x="5152342" y="3991805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47">
            <a:extLst>
              <a:ext uri="{FF2B5EF4-FFF2-40B4-BE49-F238E27FC236}">
                <a16:creationId xmlns:a16="http://schemas.microsoft.com/office/drawing/2014/main" id="{7FCD9BB5-5F78-51DB-95DC-3044E150C12F}"/>
              </a:ext>
            </a:extLst>
          </p:cNvPr>
          <p:cNvCxnSpPr/>
          <p:nvPr/>
        </p:nvCxnSpPr>
        <p:spPr>
          <a:xfrm flipH="1">
            <a:off x="5192576" y="4148856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se šipkou 48">
            <a:extLst>
              <a:ext uri="{FF2B5EF4-FFF2-40B4-BE49-F238E27FC236}">
                <a16:creationId xmlns:a16="http://schemas.microsoft.com/office/drawing/2014/main" id="{151F8665-D89A-5A56-3BE8-514D2378C74A}"/>
              </a:ext>
            </a:extLst>
          </p:cNvPr>
          <p:cNvCxnSpPr>
            <a:stCxn id="3" idx="0"/>
          </p:cNvCxnSpPr>
          <p:nvPr/>
        </p:nvCxnSpPr>
        <p:spPr>
          <a:xfrm flipH="1">
            <a:off x="4564687" y="3257542"/>
            <a:ext cx="10971" cy="2049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49">
            <a:extLst>
              <a:ext uri="{FF2B5EF4-FFF2-40B4-BE49-F238E27FC236}">
                <a16:creationId xmlns:a16="http://schemas.microsoft.com/office/drawing/2014/main" id="{D1B9CFD6-1F04-8A16-14A5-C7AA9C3DC739}"/>
              </a:ext>
            </a:extLst>
          </p:cNvPr>
          <p:cNvCxnSpPr/>
          <p:nvPr/>
        </p:nvCxnSpPr>
        <p:spPr>
          <a:xfrm>
            <a:off x="4125773" y="3694176"/>
            <a:ext cx="23166" cy="1645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se šipkou 52">
            <a:extLst>
              <a:ext uri="{FF2B5EF4-FFF2-40B4-BE49-F238E27FC236}">
                <a16:creationId xmlns:a16="http://schemas.microsoft.com/office/drawing/2014/main" id="{FF932250-751E-881A-019C-BD22699BD8A9}"/>
              </a:ext>
            </a:extLst>
          </p:cNvPr>
          <p:cNvCxnSpPr/>
          <p:nvPr/>
        </p:nvCxnSpPr>
        <p:spPr>
          <a:xfrm flipH="1">
            <a:off x="4691484" y="3624681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Přímá spojnice se šipkou 53">
            <a:extLst>
              <a:ext uri="{FF2B5EF4-FFF2-40B4-BE49-F238E27FC236}">
                <a16:creationId xmlns:a16="http://schemas.microsoft.com/office/drawing/2014/main" id="{D2E7FE7F-7F80-0643-1F27-E6B1EA7A4AE9}"/>
              </a:ext>
            </a:extLst>
          </p:cNvPr>
          <p:cNvCxnSpPr/>
          <p:nvPr/>
        </p:nvCxnSpPr>
        <p:spPr>
          <a:xfrm flipH="1">
            <a:off x="5264507" y="4094073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se šipkou 54">
            <a:extLst>
              <a:ext uri="{FF2B5EF4-FFF2-40B4-BE49-F238E27FC236}">
                <a16:creationId xmlns:a16="http://schemas.microsoft.com/office/drawing/2014/main" id="{0094ADB2-E788-7A74-C58E-B43F299E9F25}"/>
              </a:ext>
            </a:extLst>
          </p:cNvPr>
          <p:cNvCxnSpPr/>
          <p:nvPr/>
        </p:nvCxnSpPr>
        <p:spPr>
          <a:xfrm flipH="1">
            <a:off x="5416907" y="4246473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se šipkou 55">
            <a:extLst>
              <a:ext uri="{FF2B5EF4-FFF2-40B4-BE49-F238E27FC236}">
                <a16:creationId xmlns:a16="http://schemas.microsoft.com/office/drawing/2014/main" id="{566FB3A9-CF1E-C6A5-50EB-52EFEFF15772}"/>
              </a:ext>
            </a:extLst>
          </p:cNvPr>
          <p:cNvCxnSpPr/>
          <p:nvPr/>
        </p:nvCxnSpPr>
        <p:spPr>
          <a:xfrm flipH="1">
            <a:off x="5134666" y="3432654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se šipkou 56">
            <a:extLst>
              <a:ext uri="{FF2B5EF4-FFF2-40B4-BE49-F238E27FC236}">
                <a16:creationId xmlns:a16="http://schemas.microsoft.com/office/drawing/2014/main" id="{07F8F782-7A1B-16C6-5E9F-937D6180B4F2}"/>
              </a:ext>
            </a:extLst>
          </p:cNvPr>
          <p:cNvCxnSpPr/>
          <p:nvPr/>
        </p:nvCxnSpPr>
        <p:spPr>
          <a:xfrm>
            <a:off x="3888539" y="3874762"/>
            <a:ext cx="152400" cy="1170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se šipkou 57">
            <a:extLst>
              <a:ext uri="{FF2B5EF4-FFF2-40B4-BE49-F238E27FC236}">
                <a16:creationId xmlns:a16="http://schemas.microsoft.com/office/drawing/2014/main" id="{43A3F734-B71A-FA24-6397-047B9F2A835E}"/>
              </a:ext>
            </a:extLst>
          </p:cNvPr>
          <p:cNvCxnSpPr/>
          <p:nvPr/>
        </p:nvCxnSpPr>
        <p:spPr>
          <a:xfrm>
            <a:off x="3888539" y="4287845"/>
            <a:ext cx="134418" cy="941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se šipkou 58">
            <a:extLst>
              <a:ext uri="{FF2B5EF4-FFF2-40B4-BE49-F238E27FC236}">
                <a16:creationId xmlns:a16="http://schemas.microsoft.com/office/drawing/2014/main" id="{A3DDAD9C-00AE-CACB-8642-8A057ACCF535}"/>
              </a:ext>
            </a:extLst>
          </p:cNvPr>
          <p:cNvCxnSpPr/>
          <p:nvPr/>
        </p:nvCxnSpPr>
        <p:spPr>
          <a:xfrm>
            <a:off x="4337916" y="4428477"/>
            <a:ext cx="28043" cy="130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Přímá spojnice se šipkou 59">
            <a:extLst>
              <a:ext uri="{FF2B5EF4-FFF2-40B4-BE49-F238E27FC236}">
                <a16:creationId xmlns:a16="http://schemas.microsoft.com/office/drawing/2014/main" id="{4FF84E2E-3AF4-B8F8-3B99-3EB280A8AF4D}"/>
              </a:ext>
            </a:extLst>
          </p:cNvPr>
          <p:cNvCxnSpPr/>
          <p:nvPr/>
        </p:nvCxnSpPr>
        <p:spPr>
          <a:xfrm flipH="1">
            <a:off x="4635401" y="3928262"/>
            <a:ext cx="31698" cy="152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Přímá spojnice se šipkou 60">
            <a:extLst>
              <a:ext uri="{FF2B5EF4-FFF2-40B4-BE49-F238E27FC236}">
                <a16:creationId xmlns:a16="http://schemas.microsoft.com/office/drawing/2014/main" id="{7302C662-42AB-F367-64BB-C1A9C5719020}"/>
              </a:ext>
            </a:extLst>
          </p:cNvPr>
          <p:cNvCxnSpPr/>
          <p:nvPr/>
        </p:nvCxnSpPr>
        <p:spPr>
          <a:xfrm>
            <a:off x="5201718" y="4581036"/>
            <a:ext cx="3659" cy="152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Přímá spojnice se šipkou 61">
            <a:extLst>
              <a:ext uri="{FF2B5EF4-FFF2-40B4-BE49-F238E27FC236}">
                <a16:creationId xmlns:a16="http://schemas.microsoft.com/office/drawing/2014/main" id="{876FCDD5-371A-D245-1BAE-EB09047A64E7}"/>
              </a:ext>
            </a:extLst>
          </p:cNvPr>
          <p:cNvCxnSpPr/>
          <p:nvPr/>
        </p:nvCxnSpPr>
        <p:spPr>
          <a:xfrm>
            <a:off x="4359862" y="3665524"/>
            <a:ext cx="2440" cy="152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Method of creation</a:t>
            </a:r>
            <a:r>
              <a:rPr lang="cs-CZ" sz="3600" dirty="0"/>
              <a:t> </a:t>
            </a:r>
            <a:r>
              <a:rPr lang="en-GB" sz="3600" dirty="0"/>
              <a:t>the shape models</a:t>
            </a:r>
            <a:endParaRPr lang="en-US" sz="36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61482FD-4E54-C1E4-4AF5-6CB1B8D46B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310" y="4069365"/>
            <a:ext cx="2402246" cy="180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86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41" y="1316038"/>
            <a:ext cx="1756814" cy="1751647"/>
          </a:xfrm>
          <a:prstGeom prst="rect">
            <a:avLst/>
          </a:prstGeom>
        </p:spPr>
      </p:pic>
      <p:pic>
        <p:nvPicPr>
          <p:cNvPr id="27" name="Obrázek 1">
            <a:extLst>
              <a:ext uri="{FF2B5EF4-FFF2-40B4-BE49-F238E27FC236}">
                <a16:creationId xmlns:a16="http://schemas.microsoft.com/office/drawing/2014/main" id="{1BA5144F-E7F4-1796-AB4D-C44ECC1574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t="13066" r="31396" b="21201"/>
          <a:stretch/>
        </p:blipFill>
        <p:spPr>
          <a:xfrm>
            <a:off x="1659067" y="2269850"/>
            <a:ext cx="2736000" cy="1980000"/>
          </a:xfrm>
          <a:prstGeom prst="rect">
            <a:avLst/>
          </a:prstGeom>
        </p:spPr>
      </p:pic>
      <p:pic>
        <p:nvPicPr>
          <p:cNvPr id="3" name="Obrázek 5">
            <a:extLst>
              <a:ext uri="{FF2B5EF4-FFF2-40B4-BE49-F238E27FC236}">
                <a16:creationId xmlns:a16="http://schemas.microsoft.com/office/drawing/2014/main" id="{48F4728D-66D9-C70B-B5B3-A76668C398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980" y="3257542"/>
            <a:ext cx="2143355" cy="1607516"/>
          </a:xfrm>
          <a:prstGeom prst="rect">
            <a:avLst/>
          </a:prstGeom>
        </p:spPr>
      </p:pic>
      <p:cxnSp>
        <p:nvCxnSpPr>
          <p:cNvPr id="4" name="Přímá spojnice se šipkou 33">
            <a:extLst>
              <a:ext uri="{FF2B5EF4-FFF2-40B4-BE49-F238E27FC236}">
                <a16:creationId xmlns:a16="http://schemas.microsoft.com/office/drawing/2014/main" id="{638488CE-E21C-13FB-40AD-036153875F4F}"/>
              </a:ext>
            </a:extLst>
          </p:cNvPr>
          <p:cNvCxnSpPr/>
          <p:nvPr/>
        </p:nvCxnSpPr>
        <p:spPr>
          <a:xfrm flipH="1">
            <a:off x="4959707" y="3789273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se šipkou 45">
            <a:extLst>
              <a:ext uri="{FF2B5EF4-FFF2-40B4-BE49-F238E27FC236}">
                <a16:creationId xmlns:a16="http://schemas.microsoft.com/office/drawing/2014/main" id="{7099843A-D2C3-9271-744C-568D92995EBF}"/>
              </a:ext>
            </a:extLst>
          </p:cNvPr>
          <p:cNvCxnSpPr/>
          <p:nvPr/>
        </p:nvCxnSpPr>
        <p:spPr>
          <a:xfrm flipH="1">
            <a:off x="5213301" y="3776471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se šipkou 46">
            <a:extLst>
              <a:ext uri="{FF2B5EF4-FFF2-40B4-BE49-F238E27FC236}">
                <a16:creationId xmlns:a16="http://schemas.microsoft.com/office/drawing/2014/main" id="{B10B43AD-93EB-EC08-FB73-93E79CFC880C}"/>
              </a:ext>
            </a:extLst>
          </p:cNvPr>
          <p:cNvCxnSpPr/>
          <p:nvPr/>
        </p:nvCxnSpPr>
        <p:spPr>
          <a:xfrm flipH="1">
            <a:off x="5152342" y="3991805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47">
            <a:extLst>
              <a:ext uri="{FF2B5EF4-FFF2-40B4-BE49-F238E27FC236}">
                <a16:creationId xmlns:a16="http://schemas.microsoft.com/office/drawing/2014/main" id="{7FCD9BB5-5F78-51DB-95DC-3044E150C12F}"/>
              </a:ext>
            </a:extLst>
          </p:cNvPr>
          <p:cNvCxnSpPr/>
          <p:nvPr/>
        </p:nvCxnSpPr>
        <p:spPr>
          <a:xfrm flipH="1">
            <a:off x="5192576" y="4148856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se šipkou 48">
            <a:extLst>
              <a:ext uri="{FF2B5EF4-FFF2-40B4-BE49-F238E27FC236}">
                <a16:creationId xmlns:a16="http://schemas.microsoft.com/office/drawing/2014/main" id="{151F8665-D89A-5A56-3BE8-514D2378C74A}"/>
              </a:ext>
            </a:extLst>
          </p:cNvPr>
          <p:cNvCxnSpPr>
            <a:stCxn id="3" idx="0"/>
          </p:cNvCxnSpPr>
          <p:nvPr/>
        </p:nvCxnSpPr>
        <p:spPr>
          <a:xfrm flipH="1">
            <a:off x="4564687" y="3257542"/>
            <a:ext cx="10971" cy="2049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49">
            <a:extLst>
              <a:ext uri="{FF2B5EF4-FFF2-40B4-BE49-F238E27FC236}">
                <a16:creationId xmlns:a16="http://schemas.microsoft.com/office/drawing/2014/main" id="{D1B9CFD6-1F04-8A16-14A5-C7AA9C3DC739}"/>
              </a:ext>
            </a:extLst>
          </p:cNvPr>
          <p:cNvCxnSpPr/>
          <p:nvPr/>
        </p:nvCxnSpPr>
        <p:spPr>
          <a:xfrm>
            <a:off x="4125773" y="3694176"/>
            <a:ext cx="23166" cy="1645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se šipkou 52">
            <a:extLst>
              <a:ext uri="{FF2B5EF4-FFF2-40B4-BE49-F238E27FC236}">
                <a16:creationId xmlns:a16="http://schemas.microsoft.com/office/drawing/2014/main" id="{FF932250-751E-881A-019C-BD22699BD8A9}"/>
              </a:ext>
            </a:extLst>
          </p:cNvPr>
          <p:cNvCxnSpPr/>
          <p:nvPr/>
        </p:nvCxnSpPr>
        <p:spPr>
          <a:xfrm flipH="1">
            <a:off x="4691484" y="3624681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Přímá spojnice se šipkou 53">
            <a:extLst>
              <a:ext uri="{FF2B5EF4-FFF2-40B4-BE49-F238E27FC236}">
                <a16:creationId xmlns:a16="http://schemas.microsoft.com/office/drawing/2014/main" id="{D2E7FE7F-7F80-0643-1F27-E6B1EA7A4AE9}"/>
              </a:ext>
            </a:extLst>
          </p:cNvPr>
          <p:cNvCxnSpPr/>
          <p:nvPr/>
        </p:nvCxnSpPr>
        <p:spPr>
          <a:xfrm flipH="1">
            <a:off x="5264507" y="4094073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se šipkou 54">
            <a:extLst>
              <a:ext uri="{FF2B5EF4-FFF2-40B4-BE49-F238E27FC236}">
                <a16:creationId xmlns:a16="http://schemas.microsoft.com/office/drawing/2014/main" id="{0094ADB2-E788-7A74-C58E-B43F299E9F25}"/>
              </a:ext>
            </a:extLst>
          </p:cNvPr>
          <p:cNvCxnSpPr/>
          <p:nvPr/>
        </p:nvCxnSpPr>
        <p:spPr>
          <a:xfrm flipH="1">
            <a:off x="5416907" y="4246473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se šipkou 55">
            <a:extLst>
              <a:ext uri="{FF2B5EF4-FFF2-40B4-BE49-F238E27FC236}">
                <a16:creationId xmlns:a16="http://schemas.microsoft.com/office/drawing/2014/main" id="{566FB3A9-CF1E-C6A5-50EB-52EFEFF15772}"/>
              </a:ext>
            </a:extLst>
          </p:cNvPr>
          <p:cNvCxnSpPr/>
          <p:nvPr/>
        </p:nvCxnSpPr>
        <p:spPr>
          <a:xfrm flipH="1">
            <a:off x="5134666" y="3432654"/>
            <a:ext cx="102412" cy="138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se šipkou 56">
            <a:extLst>
              <a:ext uri="{FF2B5EF4-FFF2-40B4-BE49-F238E27FC236}">
                <a16:creationId xmlns:a16="http://schemas.microsoft.com/office/drawing/2014/main" id="{07F8F782-7A1B-16C6-5E9F-937D6180B4F2}"/>
              </a:ext>
            </a:extLst>
          </p:cNvPr>
          <p:cNvCxnSpPr/>
          <p:nvPr/>
        </p:nvCxnSpPr>
        <p:spPr>
          <a:xfrm>
            <a:off x="3888539" y="3874762"/>
            <a:ext cx="152400" cy="1170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se šipkou 57">
            <a:extLst>
              <a:ext uri="{FF2B5EF4-FFF2-40B4-BE49-F238E27FC236}">
                <a16:creationId xmlns:a16="http://schemas.microsoft.com/office/drawing/2014/main" id="{43A3F734-B71A-FA24-6397-047B9F2A835E}"/>
              </a:ext>
            </a:extLst>
          </p:cNvPr>
          <p:cNvCxnSpPr/>
          <p:nvPr/>
        </p:nvCxnSpPr>
        <p:spPr>
          <a:xfrm>
            <a:off x="3888539" y="4287845"/>
            <a:ext cx="134418" cy="941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se šipkou 58">
            <a:extLst>
              <a:ext uri="{FF2B5EF4-FFF2-40B4-BE49-F238E27FC236}">
                <a16:creationId xmlns:a16="http://schemas.microsoft.com/office/drawing/2014/main" id="{A3DDAD9C-00AE-CACB-8642-8A057ACCF535}"/>
              </a:ext>
            </a:extLst>
          </p:cNvPr>
          <p:cNvCxnSpPr/>
          <p:nvPr/>
        </p:nvCxnSpPr>
        <p:spPr>
          <a:xfrm>
            <a:off x="4337916" y="4428477"/>
            <a:ext cx="28043" cy="130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Přímá spojnice se šipkou 59">
            <a:extLst>
              <a:ext uri="{FF2B5EF4-FFF2-40B4-BE49-F238E27FC236}">
                <a16:creationId xmlns:a16="http://schemas.microsoft.com/office/drawing/2014/main" id="{4FF84E2E-3AF4-B8F8-3B99-3EB280A8AF4D}"/>
              </a:ext>
            </a:extLst>
          </p:cNvPr>
          <p:cNvCxnSpPr/>
          <p:nvPr/>
        </p:nvCxnSpPr>
        <p:spPr>
          <a:xfrm flipH="1">
            <a:off x="4635401" y="3928262"/>
            <a:ext cx="31698" cy="152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Přímá spojnice se šipkou 60">
            <a:extLst>
              <a:ext uri="{FF2B5EF4-FFF2-40B4-BE49-F238E27FC236}">
                <a16:creationId xmlns:a16="http://schemas.microsoft.com/office/drawing/2014/main" id="{7302C662-42AB-F367-64BB-C1A9C5719020}"/>
              </a:ext>
            </a:extLst>
          </p:cNvPr>
          <p:cNvCxnSpPr/>
          <p:nvPr/>
        </p:nvCxnSpPr>
        <p:spPr>
          <a:xfrm>
            <a:off x="5201718" y="4581036"/>
            <a:ext cx="3659" cy="152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Přímá spojnice se šipkou 61">
            <a:extLst>
              <a:ext uri="{FF2B5EF4-FFF2-40B4-BE49-F238E27FC236}">
                <a16:creationId xmlns:a16="http://schemas.microsoft.com/office/drawing/2014/main" id="{876FCDD5-371A-D245-1BAE-EB09047A64E7}"/>
              </a:ext>
            </a:extLst>
          </p:cNvPr>
          <p:cNvCxnSpPr/>
          <p:nvPr/>
        </p:nvCxnSpPr>
        <p:spPr>
          <a:xfrm>
            <a:off x="4359862" y="3665524"/>
            <a:ext cx="2440" cy="152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Method of creation</a:t>
            </a:r>
            <a:r>
              <a:rPr lang="cs-CZ" sz="3600" dirty="0"/>
              <a:t> </a:t>
            </a:r>
            <a:r>
              <a:rPr lang="en-GB" sz="3600" dirty="0"/>
              <a:t>the shape models</a:t>
            </a:r>
            <a:endParaRPr lang="en-US" sz="36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804" y="856897"/>
            <a:ext cx="4265773" cy="28259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61482FD-4E54-C1E4-4AF5-6CB1B8D46B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310" y="4069365"/>
            <a:ext cx="2402246" cy="180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07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024128"/>
            <a:ext cx="7886700" cy="51528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cs-CZ" sz="2000" dirty="0"/>
              <a:t>L3-6 ordinary chondrite NWA 869</a:t>
            </a:r>
          </a:p>
          <a:p>
            <a:r>
              <a:rPr lang="en-GB" altLang="cs-CZ" sz="2000" dirty="0"/>
              <a:t>L01</a:t>
            </a:r>
            <a:r>
              <a:rPr lang="en-US" altLang="cs-CZ" sz="2000" dirty="0"/>
              <a:t> – </a:t>
            </a:r>
            <a:r>
              <a:rPr lang="en-GB" altLang="cs-CZ" sz="2000" dirty="0"/>
              <a:t>853 g</a:t>
            </a:r>
          </a:p>
          <a:p>
            <a:r>
              <a:rPr lang="en-GB" altLang="cs-CZ" sz="2000" dirty="0"/>
              <a:t>L02</a:t>
            </a:r>
            <a:r>
              <a:rPr lang="en-US" altLang="cs-CZ" sz="2000" dirty="0"/>
              <a:t> – </a:t>
            </a:r>
            <a:r>
              <a:rPr lang="en-GB" altLang="cs-CZ" sz="2000" dirty="0"/>
              <a:t>947 g</a:t>
            </a:r>
          </a:p>
          <a:p>
            <a:pPr marL="0" indent="0">
              <a:buNone/>
            </a:pPr>
            <a:endParaRPr lang="en-US" altLang="cs-CZ" sz="2000" dirty="0"/>
          </a:p>
          <a:p>
            <a:pPr marL="0" indent="0">
              <a:buNone/>
            </a:pPr>
            <a:r>
              <a:rPr lang="en-US" altLang="cs-CZ" sz="2000" dirty="0"/>
              <a:t>Terrestrial rock – </a:t>
            </a:r>
            <a:r>
              <a:rPr lang="en-US" altLang="cs-CZ" sz="2000" dirty="0" err="1"/>
              <a:t>tephriphonolite</a:t>
            </a:r>
            <a:endParaRPr lang="en-US" altLang="cs-CZ" sz="2000" dirty="0"/>
          </a:p>
          <a:p>
            <a:r>
              <a:rPr lang="en-US" altLang="cs-CZ" sz="2000" dirty="0"/>
              <a:t>T01 – 834g</a:t>
            </a:r>
          </a:p>
          <a:p>
            <a:endParaRPr lang="en-GB" altLang="cs-CZ" sz="2000" dirty="0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Samples</a:t>
            </a:r>
          </a:p>
        </p:txBody>
      </p:sp>
      <p:pic>
        <p:nvPicPr>
          <p:cNvPr id="5" name="NWA869">
            <a:hlinkClick r:id="" action="ppaction://media"/>
            <a:extLst>
              <a:ext uri="{FF2B5EF4-FFF2-40B4-BE49-F238E27FC236}">
                <a16:creationId xmlns:a16="http://schemas.microsoft.com/office/drawing/2014/main" id="{CB8A66FC-790C-65D4-9075-BC77E613B8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1991" y="104207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5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20459</TotalTime>
  <Words>700</Words>
  <Application>Microsoft Office PowerPoint</Application>
  <PresentationFormat>On-screen Show (4:3)</PresentationFormat>
  <Paragraphs>191</Paragraphs>
  <Slides>29</Slides>
  <Notes>29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Motiv Office</vt:lpstr>
      <vt:lpstr>PowerPoint Presentation</vt:lpstr>
      <vt:lpstr>Motivation</vt:lpstr>
      <vt:lpstr>Meteoroids and small monolithic asteroids…  how to determine their shapes?</vt:lpstr>
      <vt:lpstr>Method of creation the shape models</vt:lpstr>
      <vt:lpstr>Method of creation the shape models</vt:lpstr>
      <vt:lpstr>Method of creation the shape models</vt:lpstr>
      <vt:lpstr>Method of creation the shape models</vt:lpstr>
      <vt:lpstr>Method of creation the shape models</vt:lpstr>
      <vt:lpstr>Samples</vt:lpstr>
      <vt:lpstr>Contact charge technique</vt:lpstr>
      <vt:lpstr>Contact charge technique</vt:lpstr>
      <vt:lpstr>Impact of hypervelocity projectile</vt:lpstr>
      <vt:lpstr>Hypervelocity impact fragmentation</vt:lpstr>
      <vt:lpstr>Selection of fragments</vt:lpstr>
      <vt:lpstr>Selection of fragments</vt:lpstr>
      <vt:lpstr>Digitization by X-ray CT</vt:lpstr>
      <vt:lpstr>Postprocessing – topological defects</vt:lpstr>
      <vt:lpstr>Postprocessing - artefacts</vt:lpstr>
      <vt:lpstr>The database</vt:lpstr>
      <vt:lpstr>The database</vt:lpstr>
      <vt:lpstr>The database</vt:lpstr>
      <vt:lpstr>The database</vt:lpstr>
      <vt:lpstr>Surface features – minor artefacts (note a)</vt:lpstr>
      <vt:lpstr>Surface features – fractures (note b)</vt:lpstr>
      <vt:lpstr>Surface features – chondrules (note c)</vt:lpstr>
      <vt:lpstr>Fragments size distribution</vt:lpstr>
      <vt:lpstr>Fragments shape distribution</vt:lpstr>
      <vt:lpstr>Shape factor A = 1.6</vt:lpstr>
      <vt:lpstr>Future work</vt:lpstr>
    </vt:vector>
  </TitlesOfParts>
  <Company>AsÚ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David</dc:creator>
  <cp:lastModifiedBy>David Čapek</cp:lastModifiedBy>
  <cp:revision>223</cp:revision>
  <dcterms:created xsi:type="dcterms:W3CDTF">2022-09-29T12:51:28Z</dcterms:created>
  <dcterms:modified xsi:type="dcterms:W3CDTF">2024-09-21T05:26:37Z</dcterms:modified>
</cp:coreProperties>
</file>